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5"/>
  </p:sldMasterIdLst>
  <p:notesMasterIdLst>
    <p:notesMasterId r:id="rId8"/>
  </p:notesMasterIdLst>
  <p:handoutMasterIdLst>
    <p:handoutMasterId r:id="rId9"/>
  </p:handoutMasterIdLst>
  <p:sldIdLst>
    <p:sldId id="339" r:id="rId6"/>
    <p:sldId id="340" r:id="rId7"/>
  </p:sldIdLst>
  <p:sldSz cx="6858000" cy="9906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CEC"/>
    <a:srgbClr val="D9D9D8"/>
    <a:srgbClr val="D3E8F8"/>
    <a:srgbClr val="D3EDEB"/>
    <a:srgbClr val="EEEEEE"/>
    <a:srgbClr val="EAF3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9"/>
    <p:restoredTop sz="94655"/>
  </p:normalViewPr>
  <p:slideViewPr>
    <p:cSldViewPr snapToGrid="0" snapToObjects="1">
      <p:cViewPr varScale="1">
        <p:scale>
          <a:sx n="47" d="100"/>
          <a:sy n="47" d="100"/>
        </p:scale>
        <p:origin x="2346" y="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82" d="100"/>
          <a:sy n="182" d="100"/>
        </p:scale>
        <p:origin x="28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AA0C6E-D6BD-9546-B545-42F9110A82C2}"/>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D7FDD3A-60C7-D244-B673-0276C30D9742}"/>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5978B2B1-5F83-7A46-87BC-EC81EDD9E397}" type="datetimeFigureOut">
              <a:rPr lang="en-US" smtClean="0"/>
              <a:t>3/31/2021</a:t>
            </a:fld>
            <a:endParaRPr lang="en-US"/>
          </a:p>
        </p:txBody>
      </p:sp>
      <p:sp>
        <p:nvSpPr>
          <p:cNvPr id="4" name="Footer Placeholder 3">
            <a:extLst>
              <a:ext uri="{FF2B5EF4-FFF2-40B4-BE49-F238E27FC236}">
                <a16:creationId xmlns:a16="http://schemas.microsoft.com/office/drawing/2014/main" id="{530713CB-3456-924F-8B35-67522245DBAB}"/>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4514DDD-E17B-A44A-9E73-FC6C4B19976D}"/>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7759A1D3-1070-1E49-A9A5-49224F763C56}" type="slidenum">
              <a:rPr lang="en-US" smtClean="0"/>
              <a:t>‹#›</a:t>
            </a:fld>
            <a:endParaRPr lang="en-US"/>
          </a:p>
        </p:txBody>
      </p:sp>
    </p:spTree>
    <p:extLst>
      <p:ext uri="{BB962C8B-B14F-4D97-AF65-F5344CB8AC3E}">
        <p14:creationId xmlns:p14="http://schemas.microsoft.com/office/powerpoint/2010/main" val="3821450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86ED1D99-5426-774E-9FC4-5F8F4623C6E3}" type="datetimeFigureOut">
              <a:rPr lang="en-US" smtClean="0"/>
              <a:t>3/31/2021</a:t>
            </a:fld>
            <a:endParaRPr lang="en-US"/>
          </a:p>
        </p:txBody>
      </p:sp>
      <p:sp>
        <p:nvSpPr>
          <p:cNvPr id="4" name="Slide Image Placeholder 3"/>
          <p:cNvSpPr>
            <a:spLocks noGrp="1" noRot="1" noChangeAspect="1"/>
          </p:cNvSpPr>
          <p:nvPr>
            <p:ph type="sldImg" idx="2"/>
          </p:nvPr>
        </p:nvSpPr>
        <p:spPr>
          <a:xfrm>
            <a:off x="3770313" y="857250"/>
            <a:ext cx="160337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B496896-7BC0-EF42-AAE1-08747B427041}" type="slidenum">
              <a:rPr lang="en-US" smtClean="0"/>
              <a:t>‹#›</a:t>
            </a:fld>
            <a:endParaRPr lang="en-US"/>
          </a:p>
        </p:txBody>
      </p:sp>
    </p:spTree>
    <p:extLst>
      <p:ext uri="{BB962C8B-B14F-4D97-AF65-F5344CB8AC3E}">
        <p14:creationId xmlns:p14="http://schemas.microsoft.com/office/powerpoint/2010/main" val="2208429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QV Home Price Index (Pg 1)">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FFE04B8D-5294-9546-B9D6-4A131330957F}"/>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346960" y="0"/>
            <a:ext cx="4511040" cy="1289366"/>
          </a:xfrm>
          <a:prstGeom prst="rect">
            <a:avLst/>
          </a:prstGeom>
        </p:spPr>
      </p:pic>
      <p:sp>
        <p:nvSpPr>
          <p:cNvPr id="6" name="Rectangle 5">
            <a:extLst>
              <a:ext uri="{FF2B5EF4-FFF2-40B4-BE49-F238E27FC236}">
                <a16:creationId xmlns:a16="http://schemas.microsoft.com/office/drawing/2014/main" id="{BB7D8134-BE27-D542-9684-5713D38936D3}"/>
              </a:ext>
            </a:extLst>
          </p:cNvPr>
          <p:cNvSpPr/>
          <p:nvPr userDrawn="1"/>
        </p:nvSpPr>
        <p:spPr>
          <a:xfrm>
            <a:off x="0" y="0"/>
            <a:ext cx="2458720" cy="121232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78AF167-F41B-144C-AC3E-E3FFF42FF47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19710" y="180777"/>
            <a:ext cx="2127250" cy="866497"/>
          </a:xfrm>
          <a:prstGeom prst="rect">
            <a:avLst/>
          </a:prstGeom>
        </p:spPr>
      </p:pic>
      <p:sp>
        <p:nvSpPr>
          <p:cNvPr id="19" name="Rectangle 18">
            <a:extLst>
              <a:ext uri="{FF2B5EF4-FFF2-40B4-BE49-F238E27FC236}">
                <a16:creationId xmlns:a16="http://schemas.microsoft.com/office/drawing/2014/main" id="{CF1800A4-91D2-CD46-B743-9C952AA6ECEA}"/>
              </a:ext>
            </a:extLst>
          </p:cNvPr>
          <p:cNvSpPr/>
          <p:nvPr userDrawn="1"/>
        </p:nvSpPr>
        <p:spPr>
          <a:xfrm>
            <a:off x="0" y="1209463"/>
            <a:ext cx="6858000" cy="406710"/>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24DBA49-EF16-294D-85B5-50563D5AB47E}"/>
              </a:ext>
            </a:extLst>
          </p:cNvPr>
          <p:cNvSpPr txBox="1"/>
          <p:nvPr userDrawn="1"/>
        </p:nvSpPr>
        <p:spPr>
          <a:xfrm>
            <a:off x="325512" y="1270820"/>
            <a:ext cx="4226168" cy="338554"/>
          </a:xfrm>
          <a:prstGeom prst="rect">
            <a:avLst/>
          </a:prstGeom>
          <a:noFill/>
        </p:spPr>
        <p:txBody>
          <a:bodyPr wrap="square" numCol="1" spcCol="180000" rtlCol="0">
            <a:spAutoFit/>
          </a:bodyPr>
          <a:lstStyle/>
          <a:p>
            <a:pPr>
              <a:spcBef>
                <a:spcPts val="325"/>
              </a:spcBef>
            </a:pPr>
            <a:r>
              <a:rPr lang="en-US" sz="1600" b="0" kern="1200" dirty="0">
                <a:solidFill>
                  <a:schemeClr val="bg1"/>
                </a:solidFill>
                <a:latin typeface="+mj-lt"/>
                <a:ea typeface="+mn-ea"/>
                <a:cs typeface="Calibri" panose="020F0502020204030204" pitchFamily="34" charset="0"/>
              </a:rPr>
              <a:t>CoreLogic</a:t>
            </a:r>
            <a:r>
              <a:rPr lang="en-US" sz="1600" b="0" kern="1200" baseline="0" dirty="0">
                <a:solidFill>
                  <a:schemeClr val="bg1"/>
                </a:solidFill>
                <a:latin typeface="+mj-lt"/>
                <a:ea typeface="+mn-ea"/>
                <a:cs typeface="Calibri" panose="020F0502020204030204" pitchFamily="34" charset="0"/>
              </a:rPr>
              <a:t> </a:t>
            </a:r>
            <a:r>
              <a:rPr lang="en-US" sz="1600" b="0" kern="1200" dirty="0">
                <a:solidFill>
                  <a:schemeClr val="bg1"/>
                </a:solidFill>
                <a:latin typeface="+mj-lt"/>
                <a:ea typeface="+mn-ea"/>
                <a:cs typeface="Calibri" panose="020F0502020204030204" pitchFamily="34" charset="0"/>
              </a:rPr>
              <a:t>House Price Index</a:t>
            </a:r>
          </a:p>
        </p:txBody>
      </p:sp>
      <p:sp>
        <p:nvSpPr>
          <p:cNvPr id="22" name="Text Placeholder 15">
            <a:extLst>
              <a:ext uri="{FF2B5EF4-FFF2-40B4-BE49-F238E27FC236}">
                <a16:creationId xmlns:a16="http://schemas.microsoft.com/office/drawing/2014/main" id="{1BEEB3A2-210C-FD4E-B903-A029B280AB8C}"/>
              </a:ext>
            </a:extLst>
          </p:cNvPr>
          <p:cNvSpPr>
            <a:spLocks noGrp="1"/>
          </p:cNvSpPr>
          <p:nvPr>
            <p:ph type="body" sz="quarter" idx="23" hasCustomPrompt="1"/>
          </p:nvPr>
        </p:nvSpPr>
        <p:spPr>
          <a:xfrm>
            <a:off x="4877192" y="1289365"/>
            <a:ext cx="1716648" cy="289232"/>
          </a:xfrm>
          <a:prstGeom prst="rect">
            <a:avLst/>
          </a:prstGeom>
        </p:spPr>
        <p:txBody>
          <a:bodyPr/>
          <a:lstStyle>
            <a:lvl1pPr marL="0" indent="0" algn="r">
              <a:buNone/>
              <a:defRPr sz="1400">
                <a:solidFill>
                  <a:schemeClr val="accent2"/>
                </a:solidFill>
                <a:latin typeface="Calibri" panose="020F0502020204030204" pitchFamily="34" charset="0"/>
                <a:cs typeface="Calibri"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&lt;</a:t>
            </a:r>
            <a:r>
              <a:rPr lang="en-US" dirty="0" err="1"/>
              <a:t>dd</a:t>
            </a:r>
            <a:r>
              <a:rPr lang="en-US" dirty="0"/>
              <a:t> </a:t>
            </a:r>
            <a:r>
              <a:rPr lang="en-US" dirty="0" err="1"/>
              <a:t>mmmm</a:t>
            </a:r>
            <a:r>
              <a:rPr lang="en-US" dirty="0"/>
              <a:t> </a:t>
            </a:r>
            <a:r>
              <a:rPr lang="en-US" dirty="0" err="1"/>
              <a:t>yyyy</a:t>
            </a:r>
            <a:r>
              <a:rPr lang="en-US" dirty="0"/>
              <a:t>&gt;</a:t>
            </a:r>
          </a:p>
        </p:txBody>
      </p:sp>
      <p:sp>
        <p:nvSpPr>
          <p:cNvPr id="72" name="Table Placeholder 2">
            <a:extLst>
              <a:ext uri="{FF2B5EF4-FFF2-40B4-BE49-F238E27FC236}">
                <a16:creationId xmlns:a16="http://schemas.microsoft.com/office/drawing/2014/main" id="{847A103C-A42A-D248-828F-0799E56CC9AF}"/>
              </a:ext>
            </a:extLst>
          </p:cNvPr>
          <p:cNvSpPr>
            <a:spLocks noGrp="1"/>
          </p:cNvSpPr>
          <p:nvPr>
            <p:ph type="tbl" sz="quarter" idx="22"/>
          </p:nvPr>
        </p:nvSpPr>
        <p:spPr>
          <a:xfrm>
            <a:off x="3284751" y="2634270"/>
            <a:ext cx="3309086" cy="1061331"/>
          </a:xfrm>
          <a:prstGeom prst="rect">
            <a:avLst/>
          </a:prstGeom>
        </p:spPr>
        <p:txBody>
          <a:bodyPr/>
          <a:lstStyle>
            <a:lvl1pPr marL="0" indent="0">
              <a:buNone/>
              <a:defRPr/>
            </a:lvl1pPr>
          </a:lstStyle>
          <a:p>
            <a:endParaRPr lang="en-US" dirty="0"/>
          </a:p>
        </p:txBody>
      </p:sp>
      <p:sp>
        <p:nvSpPr>
          <p:cNvPr id="80" name="Text Placeholder 15">
            <a:extLst>
              <a:ext uri="{FF2B5EF4-FFF2-40B4-BE49-F238E27FC236}">
                <a16:creationId xmlns:a16="http://schemas.microsoft.com/office/drawing/2014/main" id="{D383E0A7-213A-9E42-8C4D-127503A0DD94}"/>
              </a:ext>
            </a:extLst>
          </p:cNvPr>
          <p:cNvSpPr>
            <a:spLocks noGrp="1"/>
          </p:cNvSpPr>
          <p:nvPr>
            <p:ph type="body" sz="quarter" idx="10" hasCustomPrompt="1"/>
          </p:nvPr>
        </p:nvSpPr>
        <p:spPr>
          <a:xfrm>
            <a:off x="325510" y="1758818"/>
            <a:ext cx="6268327" cy="618967"/>
          </a:xfrm>
          <a:prstGeom prst="rect">
            <a:avLst/>
          </a:prstGeom>
        </p:spPr>
        <p:txBody>
          <a:bodyPr/>
          <a:lstStyle>
            <a:lvl1pPr marL="0" indent="0">
              <a:buNone/>
              <a:defRPr sz="200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Title</a:t>
            </a:r>
          </a:p>
        </p:txBody>
      </p:sp>
      <p:sp>
        <p:nvSpPr>
          <p:cNvPr id="82" name="Text Placeholder 29">
            <a:extLst>
              <a:ext uri="{FF2B5EF4-FFF2-40B4-BE49-F238E27FC236}">
                <a16:creationId xmlns:a16="http://schemas.microsoft.com/office/drawing/2014/main" id="{C478FDB5-1BF6-EF4E-A198-C7B42903D314}"/>
              </a:ext>
            </a:extLst>
          </p:cNvPr>
          <p:cNvSpPr>
            <a:spLocks noGrp="1"/>
          </p:cNvSpPr>
          <p:nvPr>
            <p:ph type="body" sz="quarter" idx="37"/>
          </p:nvPr>
        </p:nvSpPr>
        <p:spPr>
          <a:xfrm>
            <a:off x="325513" y="2430093"/>
            <a:ext cx="2959238" cy="6293772"/>
          </a:xfrm>
          <a:prstGeom prst="rect">
            <a:avLst/>
          </a:prstGeom>
        </p:spPr>
        <p:txBody>
          <a:bodyPr numCol="1" spcCol="108000"/>
          <a:lstStyle>
            <a:lvl1pPr marL="0" indent="0">
              <a:buClr>
                <a:schemeClr val="accent1"/>
              </a:buClr>
              <a:buFont typeface="Wingdings" pitchFamily="2" charset="2"/>
              <a:buNone/>
              <a:defRPr sz="900"/>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text styles</a:t>
            </a:r>
          </a:p>
        </p:txBody>
      </p:sp>
      <p:sp>
        <p:nvSpPr>
          <p:cNvPr id="83" name="Rectangle 82">
            <a:extLst>
              <a:ext uri="{FF2B5EF4-FFF2-40B4-BE49-F238E27FC236}">
                <a16:creationId xmlns:a16="http://schemas.microsoft.com/office/drawing/2014/main" id="{62B3876B-C1D1-D443-A03F-648EFEA91549}"/>
              </a:ext>
            </a:extLst>
          </p:cNvPr>
          <p:cNvSpPr/>
          <p:nvPr userDrawn="1"/>
        </p:nvSpPr>
        <p:spPr>
          <a:xfrm>
            <a:off x="3284751" y="3736727"/>
            <a:ext cx="3309086" cy="1223746"/>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3" name="Text Placeholder 15">
            <a:extLst>
              <a:ext uri="{FF2B5EF4-FFF2-40B4-BE49-F238E27FC236}">
                <a16:creationId xmlns:a16="http://schemas.microsoft.com/office/drawing/2014/main" id="{B4340058-0DFC-4641-9580-2B0E0BC2EE9A}"/>
              </a:ext>
            </a:extLst>
          </p:cNvPr>
          <p:cNvSpPr>
            <a:spLocks noGrp="1"/>
          </p:cNvSpPr>
          <p:nvPr>
            <p:ph type="body" sz="quarter" idx="24" hasCustomPrompt="1"/>
          </p:nvPr>
        </p:nvSpPr>
        <p:spPr>
          <a:xfrm>
            <a:off x="3432843" y="4323281"/>
            <a:ext cx="1181223" cy="289232"/>
          </a:xfrm>
          <a:prstGeom prst="rect">
            <a:avLst/>
          </a:prstGeom>
        </p:spPr>
        <p:txBody>
          <a:bodyPr anchor="ctr"/>
          <a:lstStyle>
            <a:lvl1pPr marL="0" indent="0" algn="l">
              <a:buNone/>
              <a:defRPr sz="1600" b="1" i="0">
                <a:solidFill>
                  <a:schemeClr val="accent2"/>
                </a:solidFill>
                <a:latin typeface="+mn-lt"/>
                <a:cs typeface="Calibri Light"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Stat</a:t>
            </a:r>
          </a:p>
        </p:txBody>
      </p:sp>
      <p:sp>
        <p:nvSpPr>
          <p:cNvPr id="94" name="TextBox 93">
            <a:extLst>
              <a:ext uri="{FF2B5EF4-FFF2-40B4-BE49-F238E27FC236}">
                <a16:creationId xmlns:a16="http://schemas.microsoft.com/office/drawing/2014/main" id="{A3CD5863-7B36-DD4D-BB61-BEDA3C3B3D43}"/>
              </a:ext>
            </a:extLst>
          </p:cNvPr>
          <p:cNvSpPr txBox="1"/>
          <p:nvPr userDrawn="1"/>
        </p:nvSpPr>
        <p:spPr>
          <a:xfrm>
            <a:off x="3432843" y="4511297"/>
            <a:ext cx="1181223" cy="430887"/>
          </a:xfrm>
          <a:prstGeom prst="rect">
            <a:avLst/>
          </a:prstGeom>
          <a:noFill/>
        </p:spPr>
        <p:txBody>
          <a:bodyPr wrap="square" numCol="1" spcCol="180000" rtlCol="0">
            <a:spAutoFit/>
          </a:bodyPr>
          <a:lstStyle/>
          <a:p>
            <a:pPr>
              <a:spcBef>
                <a:spcPts val="325"/>
              </a:spcBef>
            </a:pPr>
            <a:r>
              <a:rPr lang="en-US" sz="1100" b="0" dirty="0">
                <a:solidFill>
                  <a:schemeClr val="accent1"/>
                </a:solidFill>
                <a:latin typeface="+mj-lt"/>
                <a:cs typeface="Calibri" panose="020F0502020204030204" pitchFamily="34" charset="0"/>
              </a:rPr>
              <a:t>Best performing main</a:t>
            </a:r>
            <a:r>
              <a:rPr lang="en-US" sz="1100" b="0" baseline="0" dirty="0">
                <a:solidFill>
                  <a:schemeClr val="accent1"/>
                </a:solidFill>
                <a:latin typeface="+mj-lt"/>
                <a:cs typeface="Calibri" panose="020F0502020204030204" pitchFamily="34" charset="0"/>
              </a:rPr>
              <a:t> </a:t>
            </a:r>
            <a:r>
              <a:rPr lang="en-US" sz="1100" b="0" baseline="0" dirty="0" err="1">
                <a:solidFill>
                  <a:schemeClr val="accent1"/>
                </a:solidFill>
                <a:latin typeface="+mj-lt"/>
                <a:cs typeface="Calibri" panose="020F0502020204030204" pitchFamily="34" charset="0"/>
              </a:rPr>
              <a:t>centre</a:t>
            </a:r>
            <a:endParaRPr lang="en-US" sz="1100" b="0" dirty="0">
              <a:solidFill>
                <a:schemeClr val="accent1"/>
              </a:solidFill>
              <a:latin typeface="+mj-lt"/>
              <a:cs typeface="Calibri" panose="020F0502020204030204" pitchFamily="34" charset="0"/>
            </a:endParaRPr>
          </a:p>
        </p:txBody>
      </p:sp>
      <p:sp>
        <p:nvSpPr>
          <p:cNvPr id="96" name="Text Placeholder 15">
            <a:extLst>
              <a:ext uri="{FF2B5EF4-FFF2-40B4-BE49-F238E27FC236}">
                <a16:creationId xmlns:a16="http://schemas.microsoft.com/office/drawing/2014/main" id="{4CF7DA21-4E86-F448-8854-D659BB579C01}"/>
              </a:ext>
            </a:extLst>
          </p:cNvPr>
          <p:cNvSpPr>
            <a:spLocks noGrp="1"/>
          </p:cNvSpPr>
          <p:nvPr>
            <p:ph type="body" sz="quarter" idx="45" hasCustomPrompt="1"/>
          </p:nvPr>
        </p:nvSpPr>
        <p:spPr>
          <a:xfrm>
            <a:off x="3432843" y="4130241"/>
            <a:ext cx="1181223" cy="182880"/>
          </a:xfrm>
          <a:prstGeom prst="rect">
            <a:avLst/>
          </a:prstGeom>
        </p:spPr>
        <p:txBody>
          <a:bodyPr/>
          <a:lstStyle>
            <a:lvl1pPr marL="0" indent="0" algn="l">
              <a:buNone/>
              <a:defRPr sz="1000" b="1" i="0">
                <a:solidFill>
                  <a:schemeClr val="tx2"/>
                </a:solidFill>
                <a:latin typeface="+mn-lt"/>
                <a:cs typeface="Calibri Light"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LOCATION</a:t>
            </a:r>
          </a:p>
        </p:txBody>
      </p:sp>
      <p:sp>
        <p:nvSpPr>
          <p:cNvPr id="100" name="Text Placeholder 15">
            <a:extLst>
              <a:ext uri="{FF2B5EF4-FFF2-40B4-BE49-F238E27FC236}">
                <a16:creationId xmlns:a16="http://schemas.microsoft.com/office/drawing/2014/main" id="{74E7897C-8C5C-FF4A-B792-B1E1429ED9B6}"/>
              </a:ext>
            </a:extLst>
          </p:cNvPr>
          <p:cNvSpPr>
            <a:spLocks noGrp="1"/>
          </p:cNvSpPr>
          <p:nvPr>
            <p:ph type="body" sz="quarter" idx="46" hasCustomPrompt="1"/>
          </p:nvPr>
        </p:nvSpPr>
        <p:spPr>
          <a:xfrm>
            <a:off x="4855223" y="4323281"/>
            <a:ext cx="1181223" cy="289232"/>
          </a:xfrm>
          <a:prstGeom prst="rect">
            <a:avLst/>
          </a:prstGeom>
        </p:spPr>
        <p:txBody>
          <a:bodyPr anchor="ctr"/>
          <a:lstStyle>
            <a:lvl1pPr marL="0" indent="0" algn="l">
              <a:buNone/>
              <a:defRPr sz="1600" b="1" i="0">
                <a:solidFill>
                  <a:schemeClr val="accent2"/>
                </a:solidFill>
                <a:latin typeface="+mn-lt"/>
                <a:cs typeface="Calibri Light"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Stat</a:t>
            </a:r>
          </a:p>
        </p:txBody>
      </p:sp>
      <p:sp>
        <p:nvSpPr>
          <p:cNvPr id="101" name="TextBox 100">
            <a:extLst>
              <a:ext uri="{FF2B5EF4-FFF2-40B4-BE49-F238E27FC236}">
                <a16:creationId xmlns:a16="http://schemas.microsoft.com/office/drawing/2014/main" id="{8A974E30-7A8E-0B48-8FD4-DB29AD6EA5C7}"/>
              </a:ext>
            </a:extLst>
          </p:cNvPr>
          <p:cNvSpPr txBox="1"/>
          <p:nvPr userDrawn="1"/>
        </p:nvSpPr>
        <p:spPr>
          <a:xfrm>
            <a:off x="4855223" y="4511297"/>
            <a:ext cx="1406215" cy="430887"/>
          </a:xfrm>
          <a:prstGeom prst="rect">
            <a:avLst/>
          </a:prstGeom>
          <a:noFill/>
        </p:spPr>
        <p:txBody>
          <a:bodyPr wrap="square" numCol="1" spcCol="180000" rtlCol="0">
            <a:spAutoFit/>
          </a:bodyPr>
          <a:lstStyle/>
          <a:p>
            <a:pPr>
              <a:spcBef>
                <a:spcPts val="325"/>
              </a:spcBef>
            </a:pPr>
            <a:r>
              <a:rPr lang="en-US" sz="1100" b="0" dirty="0">
                <a:solidFill>
                  <a:schemeClr val="accent1"/>
                </a:solidFill>
                <a:latin typeface="+mj-lt"/>
                <a:cs typeface="Calibri" panose="020F0502020204030204" pitchFamily="34" charset="0"/>
              </a:rPr>
              <a:t>Weakest performing main </a:t>
            </a:r>
            <a:r>
              <a:rPr lang="en-US" sz="1100" b="0" dirty="0" err="1">
                <a:solidFill>
                  <a:schemeClr val="accent1"/>
                </a:solidFill>
                <a:latin typeface="+mj-lt"/>
                <a:cs typeface="Calibri" panose="020F0502020204030204" pitchFamily="34" charset="0"/>
              </a:rPr>
              <a:t>centre</a:t>
            </a:r>
            <a:endParaRPr lang="en-US" sz="1100" b="0" dirty="0">
              <a:solidFill>
                <a:schemeClr val="accent1"/>
              </a:solidFill>
              <a:latin typeface="+mj-lt"/>
              <a:cs typeface="Calibri" panose="020F0502020204030204" pitchFamily="34" charset="0"/>
            </a:endParaRPr>
          </a:p>
        </p:txBody>
      </p:sp>
      <p:sp>
        <p:nvSpPr>
          <p:cNvPr id="102" name="Text Placeholder 15">
            <a:extLst>
              <a:ext uri="{FF2B5EF4-FFF2-40B4-BE49-F238E27FC236}">
                <a16:creationId xmlns:a16="http://schemas.microsoft.com/office/drawing/2014/main" id="{6043A0C9-CFD3-D148-B2FD-8F1BA5DE0D5A}"/>
              </a:ext>
            </a:extLst>
          </p:cNvPr>
          <p:cNvSpPr>
            <a:spLocks noGrp="1"/>
          </p:cNvSpPr>
          <p:nvPr>
            <p:ph type="body" sz="quarter" idx="47" hasCustomPrompt="1"/>
          </p:nvPr>
        </p:nvSpPr>
        <p:spPr>
          <a:xfrm>
            <a:off x="4855223" y="4130241"/>
            <a:ext cx="1181223" cy="182880"/>
          </a:xfrm>
          <a:prstGeom prst="rect">
            <a:avLst/>
          </a:prstGeom>
        </p:spPr>
        <p:txBody>
          <a:bodyPr/>
          <a:lstStyle>
            <a:lvl1pPr marL="0" indent="0" algn="l">
              <a:buNone/>
              <a:defRPr sz="1000" b="1" i="0">
                <a:solidFill>
                  <a:schemeClr val="tx2"/>
                </a:solidFill>
                <a:latin typeface="+mn-lt"/>
                <a:cs typeface="Calibri Light"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LOCATION</a:t>
            </a:r>
          </a:p>
        </p:txBody>
      </p:sp>
      <p:sp>
        <p:nvSpPr>
          <p:cNvPr id="9" name="Chart Placeholder 8">
            <a:extLst>
              <a:ext uri="{FF2B5EF4-FFF2-40B4-BE49-F238E27FC236}">
                <a16:creationId xmlns:a16="http://schemas.microsoft.com/office/drawing/2014/main" id="{8ADA8920-EF05-1642-A3B7-EFC77E90D6B2}"/>
              </a:ext>
            </a:extLst>
          </p:cNvPr>
          <p:cNvSpPr>
            <a:spLocks noGrp="1"/>
          </p:cNvSpPr>
          <p:nvPr>
            <p:ph type="chart" sz="quarter" idx="54"/>
          </p:nvPr>
        </p:nvSpPr>
        <p:spPr>
          <a:xfrm>
            <a:off x="3297598" y="5198845"/>
            <a:ext cx="3296238" cy="1547205"/>
          </a:xfrm>
          <a:prstGeom prst="rect">
            <a:avLst/>
          </a:prstGeom>
        </p:spPr>
        <p:txBody>
          <a:bodyPr/>
          <a:lstStyle/>
          <a:p>
            <a:endParaRPr lang="en-US" dirty="0"/>
          </a:p>
        </p:txBody>
      </p:sp>
      <p:sp>
        <p:nvSpPr>
          <p:cNvPr id="34" name="Chart Placeholder 8">
            <a:extLst>
              <a:ext uri="{FF2B5EF4-FFF2-40B4-BE49-F238E27FC236}">
                <a16:creationId xmlns:a16="http://schemas.microsoft.com/office/drawing/2014/main" id="{1FF3E6B4-F33C-7141-8136-D3AD6B1B7D50}"/>
              </a:ext>
            </a:extLst>
          </p:cNvPr>
          <p:cNvSpPr>
            <a:spLocks noGrp="1"/>
          </p:cNvSpPr>
          <p:nvPr>
            <p:ph type="chart" sz="quarter" idx="56"/>
          </p:nvPr>
        </p:nvSpPr>
        <p:spPr>
          <a:xfrm>
            <a:off x="3297598" y="7170207"/>
            <a:ext cx="3296238" cy="1550814"/>
          </a:xfrm>
          <a:prstGeom prst="rect">
            <a:avLst/>
          </a:prstGeom>
        </p:spPr>
        <p:txBody>
          <a:bodyPr/>
          <a:lstStyle/>
          <a:p>
            <a:endParaRPr lang="en-US" dirty="0"/>
          </a:p>
        </p:txBody>
      </p:sp>
      <p:sp>
        <p:nvSpPr>
          <p:cNvPr id="36" name="Text Placeholder 15">
            <a:extLst>
              <a:ext uri="{FF2B5EF4-FFF2-40B4-BE49-F238E27FC236}">
                <a16:creationId xmlns:a16="http://schemas.microsoft.com/office/drawing/2014/main" id="{A2B6427B-3189-BE4B-A482-1B644598B903}"/>
              </a:ext>
            </a:extLst>
          </p:cNvPr>
          <p:cNvSpPr>
            <a:spLocks noGrp="1"/>
          </p:cNvSpPr>
          <p:nvPr>
            <p:ph type="body" sz="quarter" idx="12" hasCustomPrompt="1"/>
          </p:nvPr>
        </p:nvSpPr>
        <p:spPr>
          <a:xfrm>
            <a:off x="3284750" y="2421791"/>
            <a:ext cx="3308443" cy="208566"/>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Table Heading</a:t>
            </a:r>
            <a:endParaRPr lang="en-AU" dirty="0"/>
          </a:p>
          <a:p>
            <a:pPr lvl="0"/>
            <a:endParaRPr lang="en-US" dirty="0"/>
          </a:p>
        </p:txBody>
      </p:sp>
      <p:sp>
        <p:nvSpPr>
          <p:cNvPr id="38" name="Text Placeholder 15">
            <a:extLst>
              <a:ext uri="{FF2B5EF4-FFF2-40B4-BE49-F238E27FC236}">
                <a16:creationId xmlns:a16="http://schemas.microsoft.com/office/drawing/2014/main" id="{F7D625E4-C5B4-D442-B63F-4EBA6EF0E492}"/>
              </a:ext>
            </a:extLst>
          </p:cNvPr>
          <p:cNvSpPr>
            <a:spLocks noGrp="1"/>
          </p:cNvSpPr>
          <p:nvPr>
            <p:ph type="body" sz="quarter" idx="57" hasCustomPrompt="1"/>
          </p:nvPr>
        </p:nvSpPr>
        <p:spPr>
          <a:xfrm>
            <a:off x="3284750" y="4986550"/>
            <a:ext cx="3308443" cy="208566"/>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Table Heading</a:t>
            </a:r>
            <a:endParaRPr lang="en-AU" dirty="0"/>
          </a:p>
          <a:p>
            <a:pPr lvl="0"/>
            <a:endParaRPr lang="en-US" dirty="0"/>
          </a:p>
        </p:txBody>
      </p:sp>
      <p:sp>
        <p:nvSpPr>
          <p:cNvPr id="40" name="Text Placeholder 15">
            <a:extLst>
              <a:ext uri="{FF2B5EF4-FFF2-40B4-BE49-F238E27FC236}">
                <a16:creationId xmlns:a16="http://schemas.microsoft.com/office/drawing/2014/main" id="{3BF099B6-00E3-7B4A-B344-F8C48B64E8E1}"/>
              </a:ext>
            </a:extLst>
          </p:cNvPr>
          <p:cNvSpPr>
            <a:spLocks noGrp="1"/>
          </p:cNvSpPr>
          <p:nvPr>
            <p:ph type="body" sz="quarter" idx="58" hasCustomPrompt="1"/>
          </p:nvPr>
        </p:nvSpPr>
        <p:spPr>
          <a:xfrm>
            <a:off x="3284750" y="6770633"/>
            <a:ext cx="3308443" cy="37499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Table Heading</a:t>
            </a:r>
            <a:endParaRPr lang="en-AU" dirty="0"/>
          </a:p>
          <a:p>
            <a:pPr lvl="0"/>
            <a:endParaRPr lang="en-US" dirty="0"/>
          </a:p>
        </p:txBody>
      </p:sp>
      <p:sp>
        <p:nvSpPr>
          <p:cNvPr id="41" name="Text Placeholder 29">
            <a:extLst>
              <a:ext uri="{FF2B5EF4-FFF2-40B4-BE49-F238E27FC236}">
                <a16:creationId xmlns:a16="http://schemas.microsoft.com/office/drawing/2014/main" id="{A9342EFF-C258-284B-A365-D44EB6920B17}"/>
              </a:ext>
            </a:extLst>
          </p:cNvPr>
          <p:cNvSpPr>
            <a:spLocks noGrp="1"/>
          </p:cNvSpPr>
          <p:nvPr>
            <p:ph type="body" sz="quarter" idx="59"/>
          </p:nvPr>
        </p:nvSpPr>
        <p:spPr>
          <a:xfrm>
            <a:off x="325513" y="8758595"/>
            <a:ext cx="6281170" cy="628082"/>
          </a:xfrm>
          <a:prstGeom prst="rect">
            <a:avLst/>
          </a:prstGeom>
        </p:spPr>
        <p:txBody>
          <a:bodyPr numCol="1" spcCol="108000"/>
          <a:lstStyle>
            <a:lvl1pPr marL="0" indent="0">
              <a:buClr>
                <a:schemeClr val="accent1"/>
              </a:buClr>
              <a:buFont typeface="Wingdings" pitchFamily="2" charset="2"/>
              <a:buNone/>
              <a:defRPr sz="800" i="1">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text styles</a:t>
            </a:r>
          </a:p>
        </p:txBody>
      </p:sp>
      <p:sp>
        <p:nvSpPr>
          <p:cNvPr id="42" name="Text Placeholder 15">
            <a:extLst>
              <a:ext uri="{FF2B5EF4-FFF2-40B4-BE49-F238E27FC236}">
                <a16:creationId xmlns:a16="http://schemas.microsoft.com/office/drawing/2014/main" id="{C8FF1172-1AEF-0C41-8F1B-6730827BF5E5}"/>
              </a:ext>
            </a:extLst>
          </p:cNvPr>
          <p:cNvSpPr>
            <a:spLocks noGrp="1"/>
          </p:cNvSpPr>
          <p:nvPr>
            <p:ph type="body" sz="quarter" idx="60" hasCustomPrompt="1"/>
          </p:nvPr>
        </p:nvSpPr>
        <p:spPr>
          <a:xfrm>
            <a:off x="3343318" y="3811678"/>
            <a:ext cx="3249875" cy="240467"/>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Table Heading</a:t>
            </a:r>
            <a:endParaRPr lang="en-AU" dirty="0"/>
          </a:p>
          <a:p>
            <a:pPr lvl="0"/>
            <a:endParaRPr lang="en-US" dirty="0"/>
          </a:p>
        </p:txBody>
      </p:sp>
    </p:spTree>
    <p:extLst>
      <p:ext uri="{BB962C8B-B14F-4D97-AF65-F5344CB8AC3E}">
        <p14:creationId xmlns:p14="http://schemas.microsoft.com/office/powerpoint/2010/main" val="3942452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V Home Price Index (Alternative Pg 1)">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F4483D0-AE0C-454D-9412-7B547448B8E3}"/>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458719" y="1"/>
            <a:ext cx="4399281" cy="1205734"/>
          </a:xfrm>
          <a:prstGeom prst="rect">
            <a:avLst/>
          </a:prstGeom>
        </p:spPr>
      </p:pic>
      <p:sp>
        <p:nvSpPr>
          <p:cNvPr id="6" name="Rectangle 5">
            <a:extLst>
              <a:ext uri="{FF2B5EF4-FFF2-40B4-BE49-F238E27FC236}">
                <a16:creationId xmlns:a16="http://schemas.microsoft.com/office/drawing/2014/main" id="{BB7D8134-BE27-D542-9684-5713D38936D3}"/>
              </a:ext>
            </a:extLst>
          </p:cNvPr>
          <p:cNvSpPr/>
          <p:nvPr userDrawn="1"/>
        </p:nvSpPr>
        <p:spPr>
          <a:xfrm>
            <a:off x="0" y="0"/>
            <a:ext cx="2458720" cy="121232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78AF167-F41B-144C-AC3E-E3FFF42FF47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19710" y="180777"/>
            <a:ext cx="2127250" cy="866497"/>
          </a:xfrm>
          <a:prstGeom prst="rect">
            <a:avLst/>
          </a:prstGeom>
        </p:spPr>
      </p:pic>
      <p:sp>
        <p:nvSpPr>
          <p:cNvPr id="19" name="Rectangle 18">
            <a:extLst>
              <a:ext uri="{FF2B5EF4-FFF2-40B4-BE49-F238E27FC236}">
                <a16:creationId xmlns:a16="http://schemas.microsoft.com/office/drawing/2014/main" id="{CF1800A4-91D2-CD46-B743-9C952AA6ECEA}"/>
              </a:ext>
            </a:extLst>
          </p:cNvPr>
          <p:cNvSpPr/>
          <p:nvPr userDrawn="1"/>
        </p:nvSpPr>
        <p:spPr>
          <a:xfrm>
            <a:off x="0" y="1209463"/>
            <a:ext cx="6858000" cy="406710"/>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24DBA49-EF16-294D-85B5-50563D5AB47E}"/>
              </a:ext>
            </a:extLst>
          </p:cNvPr>
          <p:cNvSpPr txBox="1"/>
          <p:nvPr userDrawn="1"/>
        </p:nvSpPr>
        <p:spPr>
          <a:xfrm>
            <a:off x="325512" y="1270820"/>
            <a:ext cx="4226168" cy="338554"/>
          </a:xfrm>
          <a:prstGeom prst="rect">
            <a:avLst/>
          </a:prstGeom>
          <a:noFill/>
        </p:spPr>
        <p:txBody>
          <a:bodyPr wrap="square" numCol="1" spcCol="180000" rtlCol="0">
            <a:spAutoFit/>
          </a:bodyPr>
          <a:lstStyle/>
          <a:p>
            <a:pPr>
              <a:spcBef>
                <a:spcPts val="325"/>
              </a:spcBef>
            </a:pPr>
            <a:r>
              <a:rPr lang="en-US" sz="1600" b="0" kern="1200" dirty="0">
                <a:solidFill>
                  <a:schemeClr val="bg1"/>
                </a:solidFill>
                <a:latin typeface="+mj-lt"/>
                <a:ea typeface="+mn-ea"/>
                <a:cs typeface="Calibri" panose="020F0502020204030204" pitchFamily="34" charset="0"/>
              </a:rPr>
              <a:t>QV House Price Index</a:t>
            </a:r>
          </a:p>
        </p:txBody>
      </p:sp>
      <p:sp>
        <p:nvSpPr>
          <p:cNvPr id="22" name="Text Placeholder 15">
            <a:extLst>
              <a:ext uri="{FF2B5EF4-FFF2-40B4-BE49-F238E27FC236}">
                <a16:creationId xmlns:a16="http://schemas.microsoft.com/office/drawing/2014/main" id="{1BEEB3A2-210C-FD4E-B903-A029B280AB8C}"/>
              </a:ext>
            </a:extLst>
          </p:cNvPr>
          <p:cNvSpPr>
            <a:spLocks noGrp="1"/>
          </p:cNvSpPr>
          <p:nvPr>
            <p:ph type="body" sz="quarter" idx="23" hasCustomPrompt="1"/>
          </p:nvPr>
        </p:nvSpPr>
        <p:spPr>
          <a:xfrm>
            <a:off x="4877192" y="1289365"/>
            <a:ext cx="1716648" cy="289232"/>
          </a:xfrm>
          <a:prstGeom prst="rect">
            <a:avLst/>
          </a:prstGeom>
        </p:spPr>
        <p:txBody>
          <a:bodyPr/>
          <a:lstStyle>
            <a:lvl1pPr marL="0" indent="0" algn="r">
              <a:buNone/>
              <a:defRPr sz="1400">
                <a:solidFill>
                  <a:schemeClr val="accent2"/>
                </a:solidFill>
                <a:latin typeface="Calibri" panose="020F0502020204030204" pitchFamily="34" charset="0"/>
                <a:cs typeface="Calibri"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&lt;</a:t>
            </a:r>
            <a:r>
              <a:rPr lang="en-US" dirty="0" err="1"/>
              <a:t>dd</a:t>
            </a:r>
            <a:r>
              <a:rPr lang="en-US" dirty="0"/>
              <a:t> </a:t>
            </a:r>
            <a:r>
              <a:rPr lang="en-US" dirty="0" err="1"/>
              <a:t>mmmm</a:t>
            </a:r>
            <a:r>
              <a:rPr lang="en-US" dirty="0"/>
              <a:t> </a:t>
            </a:r>
            <a:r>
              <a:rPr lang="en-US" dirty="0" err="1"/>
              <a:t>yyyy</a:t>
            </a:r>
            <a:r>
              <a:rPr lang="en-US" dirty="0"/>
              <a:t>&gt;</a:t>
            </a:r>
          </a:p>
        </p:txBody>
      </p:sp>
      <p:sp>
        <p:nvSpPr>
          <p:cNvPr id="72" name="Table Placeholder 2">
            <a:extLst>
              <a:ext uri="{FF2B5EF4-FFF2-40B4-BE49-F238E27FC236}">
                <a16:creationId xmlns:a16="http://schemas.microsoft.com/office/drawing/2014/main" id="{847A103C-A42A-D248-828F-0799E56CC9AF}"/>
              </a:ext>
            </a:extLst>
          </p:cNvPr>
          <p:cNvSpPr>
            <a:spLocks noGrp="1"/>
          </p:cNvSpPr>
          <p:nvPr>
            <p:ph type="tbl" sz="quarter" idx="22"/>
          </p:nvPr>
        </p:nvSpPr>
        <p:spPr>
          <a:xfrm>
            <a:off x="3284751" y="2634270"/>
            <a:ext cx="3309086" cy="1061331"/>
          </a:xfrm>
          <a:prstGeom prst="rect">
            <a:avLst/>
          </a:prstGeom>
        </p:spPr>
        <p:txBody>
          <a:bodyPr/>
          <a:lstStyle>
            <a:lvl1pPr marL="0" indent="0">
              <a:buNone/>
              <a:defRPr/>
            </a:lvl1pPr>
          </a:lstStyle>
          <a:p>
            <a:endParaRPr lang="en-US" dirty="0"/>
          </a:p>
        </p:txBody>
      </p:sp>
      <p:sp>
        <p:nvSpPr>
          <p:cNvPr id="80" name="Text Placeholder 15">
            <a:extLst>
              <a:ext uri="{FF2B5EF4-FFF2-40B4-BE49-F238E27FC236}">
                <a16:creationId xmlns:a16="http://schemas.microsoft.com/office/drawing/2014/main" id="{D383E0A7-213A-9E42-8C4D-127503A0DD94}"/>
              </a:ext>
            </a:extLst>
          </p:cNvPr>
          <p:cNvSpPr>
            <a:spLocks noGrp="1"/>
          </p:cNvSpPr>
          <p:nvPr>
            <p:ph type="body" sz="quarter" idx="10" hasCustomPrompt="1"/>
          </p:nvPr>
        </p:nvSpPr>
        <p:spPr>
          <a:xfrm>
            <a:off x="325510" y="1758818"/>
            <a:ext cx="6268327" cy="618967"/>
          </a:xfrm>
          <a:prstGeom prst="rect">
            <a:avLst/>
          </a:prstGeom>
        </p:spPr>
        <p:txBody>
          <a:bodyPr/>
          <a:lstStyle>
            <a:lvl1pPr marL="0" indent="0">
              <a:buNone/>
              <a:defRPr sz="200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Title</a:t>
            </a:r>
          </a:p>
        </p:txBody>
      </p:sp>
      <p:sp>
        <p:nvSpPr>
          <p:cNvPr id="82" name="Text Placeholder 29">
            <a:extLst>
              <a:ext uri="{FF2B5EF4-FFF2-40B4-BE49-F238E27FC236}">
                <a16:creationId xmlns:a16="http://schemas.microsoft.com/office/drawing/2014/main" id="{C478FDB5-1BF6-EF4E-A198-C7B42903D314}"/>
              </a:ext>
            </a:extLst>
          </p:cNvPr>
          <p:cNvSpPr>
            <a:spLocks noGrp="1"/>
          </p:cNvSpPr>
          <p:nvPr>
            <p:ph type="body" sz="quarter" idx="37"/>
          </p:nvPr>
        </p:nvSpPr>
        <p:spPr>
          <a:xfrm>
            <a:off x="325513" y="2430093"/>
            <a:ext cx="2959238" cy="6293772"/>
          </a:xfrm>
          <a:prstGeom prst="rect">
            <a:avLst/>
          </a:prstGeom>
        </p:spPr>
        <p:txBody>
          <a:bodyPr numCol="1" spcCol="108000"/>
          <a:lstStyle>
            <a:lvl1pPr marL="0" indent="0">
              <a:buClr>
                <a:schemeClr val="accent1"/>
              </a:buClr>
              <a:buFont typeface="Wingdings" pitchFamily="2" charset="2"/>
              <a:buNone/>
              <a:defRPr sz="900"/>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text styles</a:t>
            </a:r>
          </a:p>
        </p:txBody>
      </p:sp>
      <p:sp>
        <p:nvSpPr>
          <p:cNvPr id="83" name="Rectangle 82">
            <a:extLst>
              <a:ext uri="{FF2B5EF4-FFF2-40B4-BE49-F238E27FC236}">
                <a16:creationId xmlns:a16="http://schemas.microsoft.com/office/drawing/2014/main" id="{62B3876B-C1D1-D443-A03F-648EFEA91549}"/>
              </a:ext>
            </a:extLst>
          </p:cNvPr>
          <p:cNvSpPr/>
          <p:nvPr userDrawn="1"/>
        </p:nvSpPr>
        <p:spPr>
          <a:xfrm>
            <a:off x="3284751" y="3736727"/>
            <a:ext cx="3309086" cy="1223746"/>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3" name="Text Placeholder 15">
            <a:extLst>
              <a:ext uri="{FF2B5EF4-FFF2-40B4-BE49-F238E27FC236}">
                <a16:creationId xmlns:a16="http://schemas.microsoft.com/office/drawing/2014/main" id="{B4340058-0DFC-4641-9580-2B0E0BC2EE9A}"/>
              </a:ext>
            </a:extLst>
          </p:cNvPr>
          <p:cNvSpPr>
            <a:spLocks noGrp="1"/>
          </p:cNvSpPr>
          <p:nvPr>
            <p:ph type="body" sz="quarter" idx="24" hasCustomPrompt="1"/>
          </p:nvPr>
        </p:nvSpPr>
        <p:spPr>
          <a:xfrm>
            <a:off x="3432843" y="4323281"/>
            <a:ext cx="1181223" cy="289232"/>
          </a:xfrm>
          <a:prstGeom prst="rect">
            <a:avLst/>
          </a:prstGeom>
        </p:spPr>
        <p:txBody>
          <a:bodyPr anchor="ctr"/>
          <a:lstStyle>
            <a:lvl1pPr marL="0" indent="0" algn="l">
              <a:buNone/>
              <a:defRPr sz="1600" b="1" i="0">
                <a:solidFill>
                  <a:schemeClr val="accent2"/>
                </a:solidFill>
                <a:latin typeface="+mn-lt"/>
                <a:cs typeface="Calibri Light"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Stat</a:t>
            </a:r>
          </a:p>
        </p:txBody>
      </p:sp>
      <p:sp>
        <p:nvSpPr>
          <p:cNvPr id="94" name="TextBox 93">
            <a:extLst>
              <a:ext uri="{FF2B5EF4-FFF2-40B4-BE49-F238E27FC236}">
                <a16:creationId xmlns:a16="http://schemas.microsoft.com/office/drawing/2014/main" id="{A3CD5863-7B36-DD4D-BB61-BEDA3C3B3D43}"/>
              </a:ext>
            </a:extLst>
          </p:cNvPr>
          <p:cNvSpPr txBox="1"/>
          <p:nvPr userDrawn="1"/>
        </p:nvSpPr>
        <p:spPr>
          <a:xfrm>
            <a:off x="3432843" y="4511297"/>
            <a:ext cx="1181223" cy="430887"/>
          </a:xfrm>
          <a:prstGeom prst="rect">
            <a:avLst/>
          </a:prstGeom>
          <a:noFill/>
        </p:spPr>
        <p:txBody>
          <a:bodyPr wrap="square" numCol="1" spcCol="180000" rtlCol="0">
            <a:spAutoFit/>
          </a:bodyPr>
          <a:lstStyle/>
          <a:p>
            <a:pPr>
              <a:spcBef>
                <a:spcPts val="325"/>
              </a:spcBef>
            </a:pPr>
            <a:r>
              <a:rPr lang="en-US" sz="1100" b="0" dirty="0">
                <a:solidFill>
                  <a:schemeClr val="accent1"/>
                </a:solidFill>
                <a:latin typeface="+mj-lt"/>
                <a:cs typeface="Calibri" panose="020F0502020204030204" pitchFamily="34" charset="0"/>
              </a:rPr>
              <a:t>Best performing capital city</a:t>
            </a:r>
          </a:p>
        </p:txBody>
      </p:sp>
      <p:sp>
        <p:nvSpPr>
          <p:cNvPr id="96" name="Text Placeholder 15">
            <a:extLst>
              <a:ext uri="{FF2B5EF4-FFF2-40B4-BE49-F238E27FC236}">
                <a16:creationId xmlns:a16="http://schemas.microsoft.com/office/drawing/2014/main" id="{4CF7DA21-4E86-F448-8854-D659BB579C01}"/>
              </a:ext>
            </a:extLst>
          </p:cNvPr>
          <p:cNvSpPr>
            <a:spLocks noGrp="1"/>
          </p:cNvSpPr>
          <p:nvPr>
            <p:ph type="body" sz="quarter" idx="45" hasCustomPrompt="1"/>
          </p:nvPr>
        </p:nvSpPr>
        <p:spPr>
          <a:xfrm>
            <a:off x="3432843" y="4130241"/>
            <a:ext cx="1181223" cy="182880"/>
          </a:xfrm>
          <a:prstGeom prst="rect">
            <a:avLst/>
          </a:prstGeom>
        </p:spPr>
        <p:txBody>
          <a:bodyPr/>
          <a:lstStyle>
            <a:lvl1pPr marL="0" indent="0" algn="l">
              <a:buNone/>
              <a:defRPr sz="1000" b="1" i="0">
                <a:solidFill>
                  <a:schemeClr val="tx2"/>
                </a:solidFill>
                <a:latin typeface="+mn-lt"/>
                <a:cs typeface="Calibri Light"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LOCATION</a:t>
            </a:r>
          </a:p>
        </p:txBody>
      </p:sp>
      <p:sp>
        <p:nvSpPr>
          <p:cNvPr id="100" name="Text Placeholder 15">
            <a:extLst>
              <a:ext uri="{FF2B5EF4-FFF2-40B4-BE49-F238E27FC236}">
                <a16:creationId xmlns:a16="http://schemas.microsoft.com/office/drawing/2014/main" id="{74E7897C-8C5C-FF4A-B792-B1E1429ED9B6}"/>
              </a:ext>
            </a:extLst>
          </p:cNvPr>
          <p:cNvSpPr>
            <a:spLocks noGrp="1"/>
          </p:cNvSpPr>
          <p:nvPr>
            <p:ph type="body" sz="quarter" idx="46" hasCustomPrompt="1"/>
          </p:nvPr>
        </p:nvSpPr>
        <p:spPr>
          <a:xfrm>
            <a:off x="4855223" y="4323281"/>
            <a:ext cx="1181223" cy="289232"/>
          </a:xfrm>
          <a:prstGeom prst="rect">
            <a:avLst/>
          </a:prstGeom>
        </p:spPr>
        <p:txBody>
          <a:bodyPr anchor="ctr"/>
          <a:lstStyle>
            <a:lvl1pPr marL="0" indent="0" algn="l">
              <a:buNone/>
              <a:defRPr sz="1600" b="1" i="0">
                <a:solidFill>
                  <a:schemeClr val="accent2"/>
                </a:solidFill>
                <a:latin typeface="+mn-lt"/>
                <a:cs typeface="Calibri Light"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Stat</a:t>
            </a:r>
          </a:p>
        </p:txBody>
      </p:sp>
      <p:sp>
        <p:nvSpPr>
          <p:cNvPr id="101" name="TextBox 100">
            <a:extLst>
              <a:ext uri="{FF2B5EF4-FFF2-40B4-BE49-F238E27FC236}">
                <a16:creationId xmlns:a16="http://schemas.microsoft.com/office/drawing/2014/main" id="{8A974E30-7A8E-0B48-8FD4-DB29AD6EA5C7}"/>
              </a:ext>
            </a:extLst>
          </p:cNvPr>
          <p:cNvSpPr txBox="1"/>
          <p:nvPr userDrawn="1"/>
        </p:nvSpPr>
        <p:spPr>
          <a:xfrm>
            <a:off x="4855223" y="4511297"/>
            <a:ext cx="1406215" cy="430887"/>
          </a:xfrm>
          <a:prstGeom prst="rect">
            <a:avLst/>
          </a:prstGeom>
          <a:noFill/>
        </p:spPr>
        <p:txBody>
          <a:bodyPr wrap="square" numCol="1" spcCol="180000" rtlCol="0">
            <a:spAutoFit/>
          </a:bodyPr>
          <a:lstStyle/>
          <a:p>
            <a:pPr>
              <a:spcBef>
                <a:spcPts val="325"/>
              </a:spcBef>
            </a:pPr>
            <a:r>
              <a:rPr lang="en-US" sz="1100" b="0" dirty="0">
                <a:solidFill>
                  <a:schemeClr val="accent1"/>
                </a:solidFill>
                <a:latin typeface="+mj-lt"/>
                <a:cs typeface="Calibri" panose="020F0502020204030204" pitchFamily="34" charset="0"/>
              </a:rPr>
              <a:t>Weakest performing capital city</a:t>
            </a:r>
          </a:p>
        </p:txBody>
      </p:sp>
      <p:sp>
        <p:nvSpPr>
          <p:cNvPr id="102" name="Text Placeholder 15">
            <a:extLst>
              <a:ext uri="{FF2B5EF4-FFF2-40B4-BE49-F238E27FC236}">
                <a16:creationId xmlns:a16="http://schemas.microsoft.com/office/drawing/2014/main" id="{6043A0C9-CFD3-D148-B2FD-8F1BA5DE0D5A}"/>
              </a:ext>
            </a:extLst>
          </p:cNvPr>
          <p:cNvSpPr>
            <a:spLocks noGrp="1"/>
          </p:cNvSpPr>
          <p:nvPr>
            <p:ph type="body" sz="quarter" idx="47" hasCustomPrompt="1"/>
          </p:nvPr>
        </p:nvSpPr>
        <p:spPr>
          <a:xfrm>
            <a:off x="4855223" y="4130241"/>
            <a:ext cx="1181223" cy="182880"/>
          </a:xfrm>
          <a:prstGeom prst="rect">
            <a:avLst/>
          </a:prstGeom>
        </p:spPr>
        <p:txBody>
          <a:bodyPr/>
          <a:lstStyle>
            <a:lvl1pPr marL="0" indent="0" algn="l">
              <a:buNone/>
              <a:defRPr sz="1000" b="1" i="0">
                <a:solidFill>
                  <a:schemeClr val="tx2"/>
                </a:solidFill>
                <a:latin typeface="+mn-lt"/>
                <a:cs typeface="Calibri Light" panose="020F050202020403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LOCATION</a:t>
            </a:r>
          </a:p>
        </p:txBody>
      </p:sp>
      <p:sp>
        <p:nvSpPr>
          <p:cNvPr id="9" name="Chart Placeholder 8">
            <a:extLst>
              <a:ext uri="{FF2B5EF4-FFF2-40B4-BE49-F238E27FC236}">
                <a16:creationId xmlns:a16="http://schemas.microsoft.com/office/drawing/2014/main" id="{8ADA8920-EF05-1642-A3B7-EFC77E90D6B2}"/>
              </a:ext>
            </a:extLst>
          </p:cNvPr>
          <p:cNvSpPr>
            <a:spLocks noGrp="1"/>
          </p:cNvSpPr>
          <p:nvPr>
            <p:ph type="chart" sz="quarter" idx="54"/>
          </p:nvPr>
        </p:nvSpPr>
        <p:spPr>
          <a:xfrm>
            <a:off x="3297598" y="5198845"/>
            <a:ext cx="3296238" cy="1547205"/>
          </a:xfrm>
          <a:prstGeom prst="rect">
            <a:avLst/>
          </a:prstGeom>
        </p:spPr>
        <p:txBody>
          <a:bodyPr/>
          <a:lstStyle/>
          <a:p>
            <a:endParaRPr lang="en-US" dirty="0"/>
          </a:p>
        </p:txBody>
      </p:sp>
      <p:sp>
        <p:nvSpPr>
          <p:cNvPr id="34" name="Chart Placeholder 8">
            <a:extLst>
              <a:ext uri="{FF2B5EF4-FFF2-40B4-BE49-F238E27FC236}">
                <a16:creationId xmlns:a16="http://schemas.microsoft.com/office/drawing/2014/main" id="{1FF3E6B4-F33C-7141-8136-D3AD6B1B7D50}"/>
              </a:ext>
            </a:extLst>
          </p:cNvPr>
          <p:cNvSpPr>
            <a:spLocks noGrp="1"/>
          </p:cNvSpPr>
          <p:nvPr>
            <p:ph type="chart" sz="quarter" idx="56"/>
          </p:nvPr>
        </p:nvSpPr>
        <p:spPr>
          <a:xfrm>
            <a:off x="3297598" y="7170207"/>
            <a:ext cx="3296238" cy="1550814"/>
          </a:xfrm>
          <a:prstGeom prst="rect">
            <a:avLst/>
          </a:prstGeom>
        </p:spPr>
        <p:txBody>
          <a:bodyPr/>
          <a:lstStyle/>
          <a:p>
            <a:endParaRPr lang="en-US" dirty="0"/>
          </a:p>
        </p:txBody>
      </p:sp>
      <p:sp>
        <p:nvSpPr>
          <p:cNvPr id="36" name="Text Placeholder 15">
            <a:extLst>
              <a:ext uri="{FF2B5EF4-FFF2-40B4-BE49-F238E27FC236}">
                <a16:creationId xmlns:a16="http://schemas.microsoft.com/office/drawing/2014/main" id="{A2B6427B-3189-BE4B-A482-1B644598B903}"/>
              </a:ext>
            </a:extLst>
          </p:cNvPr>
          <p:cNvSpPr>
            <a:spLocks noGrp="1"/>
          </p:cNvSpPr>
          <p:nvPr>
            <p:ph type="body" sz="quarter" idx="12" hasCustomPrompt="1"/>
          </p:nvPr>
        </p:nvSpPr>
        <p:spPr>
          <a:xfrm>
            <a:off x="3284750" y="2421791"/>
            <a:ext cx="3308443" cy="208566"/>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Table Heading</a:t>
            </a:r>
            <a:endParaRPr lang="en-AU" dirty="0"/>
          </a:p>
          <a:p>
            <a:pPr lvl="0"/>
            <a:endParaRPr lang="en-US" dirty="0"/>
          </a:p>
        </p:txBody>
      </p:sp>
      <p:sp>
        <p:nvSpPr>
          <p:cNvPr id="38" name="Text Placeholder 15">
            <a:extLst>
              <a:ext uri="{FF2B5EF4-FFF2-40B4-BE49-F238E27FC236}">
                <a16:creationId xmlns:a16="http://schemas.microsoft.com/office/drawing/2014/main" id="{F7D625E4-C5B4-D442-B63F-4EBA6EF0E492}"/>
              </a:ext>
            </a:extLst>
          </p:cNvPr>
          <p:cNvSpPr>
            <a:spLocks noGrp="1"/>
          </p:cNvSpPr>
          <p:nvPr>
            <p:ph type="body" sz="quarter" idx="57" hasCustomPrompt="1"/>
          </p:nvPr>
        </p:nvSpPr>
        <p:spPr>
          <a:xfrm>
            <a:off x="3284750" y="4986550"/>
            <a:ext cx="3308443" cy="208566"/>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Table Heading</a:t>
            </a:r>
            <a:endParaRPr lang="en-AU" dirty="0"/>
          </a:p>
          <a:p>
            <a:pPr lvl="0"/>
            <a:endParaRPr lang="en-US" dirty="0"/>
          </a:p>
        </p:txBody>
      </p:sp>
      <p:sp>
        <p:nvSpPr>
          <p:cNvPr id="40" name="Text Placeholder 15">
            <a:extLst>
              <a:ext uri="{FF2B5EF4-FFF2-40B4-BE49-F238E27FC236}">
                <a16:creationId xmlns:a16="http://schemas.microsoft.com/office/drawing/2014/main" id="{3BF099B6-00E3-7B4A-B344-F8C48B64E8E1}"/>
              </a:ext>
            </a:extLst>
          </p:cNvPr>
          <p:cNvSpPr>
            <a:spLocks noGrp="1"/>
          </p:cNvSpPr>
          <p:nvPr>
            <p:ph type="body" sz="quarter" idx="58" hasCustomPrompt="1"/>
          </p:nvPr>
        </p:nvSpPr>
        <p:spPr>
          <a:xfrm>
            <a:off x="3284750" y="6770633"/>
            <a:ext cx="3308443" cy="37499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Table Heading</a:t>
            </a:r>
            <a:endParaRPr lang="en-AU" dirty="0"/>
          </a:p>
          <a:p>
            <a:pPr lvl="0"/>
            <a:endParaRPr lang="en-US" dirty="0"/>
          </a:p>
        </p:txBody>
      </p:sp>
      <p:sp>
        <p:nvSpPr>
          <p:cNvPr id="41" name="Text Placeholder 29">
            <a:extLst>
              <a:ext uri="{FF2B5EF4-FFF2-40B4-BE49-F238E27FC236}">
                <a16:creationId xmlns:a16="http://schemas.microsoft.com/office/drawing/2014/main" id="{A9342EFF-C258-284B-A365-D44EB6920B17}"/>
              </a:ext>
            </a:extLst>
          </p:cNvPr>
          <p:cNvSpPr>
            <a:spLocks noGrp="1"/>
          </p:cNvSpPr>
          <p:nvPr>
            <p:ph type="body" sz="quarter" idx="59"/>
          </p:nvPr>
        </p:nvSpPr>
        <p:spPr>
          <a:xfrm>
            <a:off x="325513" y="8758595"/>
            <a:ext cx="6281170" cy="628082"/>
          </a:xfrm>
          <a:prstGeom prst="rect">
            <a:avLst/>
          </a:prstGeom>
        </p:spPr>
        <p:txBody>
          <a:bodyPr numCol="1" spcCol="108000"/>
          <a:lstStyle>
            <a:lvl1pPr marL="0" indent="0">
              <a:buClr>
                <a:schemeClr val="accent1"/>
              </a:buClr>
              <a:buFont typeface="Wingdings" pitchFamily="2" charset="2"/>
              <a:buNone/>
              <a:defRPr sz="800" i="1">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text styles</a:t>
            </a:r>
          </a:p>
        </p:txBody>
      </p:sp>
      <p:sp>
        <p:nvSpPr>
          <p:cNvPr id="42" name="Text Placeholder 15">
            <a:extLst>
              <a:ext uri="{FF2B5EF4-FFF2-40B4-BE49-F238E27FC236}">
                <a16:creationId xmlns:a16="http://schemas.microsoft.com/office/drawing/2014/main" id="{C8FF1172-1AEF-0C41-8F1B-6730827BF5E5}"/>
              </a:ext>
            </a:extLst>
          </p:cNvPr>
          <p:cNvSpPr>
            <a:spLocks noGrp="1"/>
          </p:cNvSpPr>
          <p:nvPr>
            <p:ph type="body" sz="quarter" idx="60" hasCustomPrompt="1"/>
          </p:nvPr>
        </p:nvSpPr>
        <p:spPr>
          <a:xfrm>
            <a:off x="3343318" y="3811678"/>
            <a:ext cx="3249875" cy="240467"/>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Table Heading</a:t>
            </a:r>
            <a:endParaRPr lang="en-AU" dirty="0"/>
          </a:p>
          <a:p>
            <a:pPr lvl="0"/>
            <a:endParaRPr lang="en-US" dirty="0"/>
          </a:p>
        </p:txBody>
      </p:sp>
    </p:spTree>
    <p:extLst>
      <p:ext uri="{BB962C8B-B14F-4D97-AF65-F5344CB8AC3E}">
        <p14:creationId xmlns:p14="http://schemas.microsoft.com/office/powerpoint/2010/main" val="2051109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me Value Index (Pg 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24C3D9C5-ADE0-EF43-915F-6CB5B15D33A4}"/>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0" y="0"/>
            <a:ext cx="6858000" cy="626110"/>
          </a:xfrm>
          <a:prstGeom prst="rect">
            <a:avLst/>
          </a:prstGeom>
          <a:ln>
            <a:noFill/>
          </a:ln>
          <a:extLst>
            <a:ext uri="{53640926-AAD7-44D8-BBD7-CCE9431645EC}">
              <a14:shadowObscured xmlns:a14="http://schemas.microsoft.com/office/drawing/2010/main"/>
            </a:ext>
          </a:extLst>
        </p:spPr>
      </p:pic>
      <p:pic>
        <p:nvPicPr>
          <p:cNvPr id="32" name="Picture 31">
            <a:extLst>
              <a:ext uri="{FF2B5EF4-FFF2-40B4-BE49-F238E27FC236}">
                <a16:creationId xmlns:a16="http://schemas.microsoft.com/office/drawing/2014/main" id="{7F608706-0B77-7540-BF6F-0E5FED08D28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523230" y="68864"/>
            <a:ext cx="1206375" cy="491395"/>
          </a:xfrm>
          <a:prstGeom prst="rect">
            <a:avLst/>
          </a:prstGeom>
        </p:spPr>
      </p:pic>
      <p:sp>
        <p:nvSpPr>
          <p:cNvPr id="22" name="TextBox 21">
            <a:extLst>
              <a:ext uri="{FF2B5EF4-FFF2-40B4-BE49-F238E27FC236}">
                <a16:creationId xmlns:a16="http://schemas.microsoft.com/office/drawing/2014/main" id="{9B38A27C-69B4-3E45-8C80-4CB4B5C553D3}"/>
              </a:ext>
            </a:extLst>
          </p:cNvPr>
          <p:cNvSpPr txBox="1"/>
          <p:nvPr userDrawn="1"/>
        </p:nvSpPr>
        <p:spPr>
          <a:xfrm>
            <a:off x="325512" y="157412"/>
            <a:ext cx="4226168" cy="338554"/>
          </a:xfrm>
          <a:prstGeom prst="rect">
            <a:avLst/>
          </a:prstGeom>
          <a:noFill/>
        </p:spPr>
        <p:txBody>
          <a:bodyPr wrap="square" numCol="1" spcCol="180000" rtlCol="0">
            <a:spAutoFit/>
          </a:bodyPr>
          <a:lstStyle/>
          <a:p>
            <a:pPr>
              <a:spcBef>
                <a:spcPts val="325"/>
              </a:spcBef>
            </a:pPr>
            <a:r>
              <a:rPr lang="en-US" sz="1600" b="0" kern="1200" dirty="0">
                <a:solidFill>
                  <a:schemeClr val="bg1"/>
                </a:solidFill>
                <a:latin typeface="+mj-lt"/>
                <a:ea typeface="+mn-ea"/>
                <a:cs typeface="Calibri" panose="020F0502020204030204" pitchFamily="34" charset="0"/>
              </a:rPr>
              <a:t>CoreLogic House Price Index</a:t>
            </a:r>
          </a:p>
        </p:txBody>
      </p:sp>
      <p:sp>
        <p:nvSpPr>
          <p:cNvPr id="16" name="Text Placeholder 29">
            <a:extLst>
              <a:ext uri="{FF2B5EF4-FFF2-40B4-BE49-F238E27FC236}">
                <a16:creationId xmlns:a16="http://schemas.microsoft.com/office/drawing/2014/main" id="{1A2F6405-6CAB-1840-98F9-24D0D68B78E1}"/>
              </a:ext>
            </a:extLst>
          </p:cNvPr>
          <p:cNvSpPr>
            <a:spLocks noGrp="1"/>
          </p:cNvSpPr>
          <p:nvPr>
            <p:ph type="body" sz="quarter" idx="37"/>
          </p:nvPr>
        </p:nvSpPr>
        <p:spPr>
          <a:xfrm>
            <a:off x="325510" y="801184"/>
            <a:ext cx="3128888" cy="8541488"/>
          </a:xfrm>
          <a:prstGeom prst="rect">
            <a:avLst/>
          </a:prstGeom>
        </p:spPr>
        <p:txBody>
          <a:bodyPr numCol="1" spcCol="108000"/>
          <a:lstStyle>
            <a:lvl1pPr marL="0" indent="0">
              <a:buClr>
                <a:schemeClr val="accent1"/>
              </a:buClr>
              <a:buFont typeface="Wingdings" pitchFamily="2" charset="2"/>
              <a:buNone/>
              <a:defRPr sz="900"/>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text styles</a:t>
            </a:r>
          </a:p>
        </p:txBody>
      </p:sp>
      <p:sp>
        <p:nvSpPr>
          <p:cNvPr id="30" name="Chart Placeholder 8">
            <a:extLst>
              <a:ext uri="{FF2B5EF4-FFF2-40B4-BE49-F238E27FC236}">
                <a16:creationId xmlns:a16="http://schemas.microsoft.com/office/drawing/2014/main" id="{946D948F-3F74-EA4B-8A99-27B96198244E}"/>
              </a:ext>
            </a:extLst>
          </p:cNvPr>
          <p:cNvSpPr>
            <a:spLocks noGrp="1"/>
          </p:cNvSpPr>
          <p:nvPr>
            <p:ph type="chart" sz="quarter" idx="54"/>
          </p:nvPr>
        </p:nvSpPr>
        <p:spPr>
          <a:xfrm>
            <a:off x="3471832" y="1132037"/>
            <a:ext cx="3122003" cy="2306107"/>
          </a:xfrm>
          <a:prstGeom prst="rect">
            <a:avLst/>
          </a:prstGeom>
        </p:spPr>
        <p:txBody>
          <a:bodyPr/>
          <a:lstStyle/>
          <a:p>
            <a:endParaRPr lang="en-US" dirty="0"/>
          </a:p>
        </p:txBody>
      </p:sp>
      <p:sp>
        <p:nvSpPr>
          <p:cNvPr id="33" name="Text Placeholder 29">
            <a:extLst>
              <a:ext uri="{FF2B5EF4-FFF2-40B4-BE49-F238E27FC236}">
                <a16:creationId xmlns:a16="http://schemas.microsoft.com/office/drawing/2014/main" id="{4D6AA653-CA98-8648-A4DC-B700822C53D4}"/>
              </a:ext>
            </a:extLst>
          </p:cNvPr>
          <p:cNvSpPr>
            <a:spLocks noGrp="1"/>
          </p:cNvSpPr>
          <p:nvPr>
            <p:ph type="body" sz="quarter" idx="55"/>
          </p:nvPr>
        </p:nvSpPr>
        <p:spPr>
          <a:xfrm>
            <a:off x="3464305" y="3675888"/>
            <a:ext cx="3128888" cy="5665614"/>
          </a:xfrm>
          <a:prstGeom prst="rect">
            <a:avLst/>
          </a:prstGeom>
        </p:spPr>
        <p:txBody>
          <a:bodyPr numCol="1" spcCol="108000"/>
          <a:lstStyle>
            <a:lvl1pPr marL="0" indent="0">
              <a:buClr>
                <a:schemeClr val="accent1"/>
              </a:buClr>
              <a:buFont typeface="Wingdings" pitchFamily="2" charset="2"/>
              <a:buNone/>
              <a:defRPr sz="900"/>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text styles</a:t>
            </a:r>
          </a:p>
        </p:txBody>
      </p:sp>
      <p:sp>
        <p:nvSpPr>
          <p:cNvPr id="35" name="Text Placeholder 15">
            <a:extLst>
              <a:ext uri="{FF2B5EF4-FFF2-40B4-BE49-F238E27FC236}">
                <a16:creationId xmlns:a16="http://schemas.microsoft.com/office/drawing/2014/main" id="{71348240-20C1-6549-A0C9-A17DC287222E}"/>
              </a:ext>
            </a:extLst>
          </p:cNvPr>
          <p:cNvSpPr>
            <a:spLocks noGrp="1"/>
          </p:cNvSpPr>
          <p:nvPr>
            <p:ph type="body" sz="quarter" idx="58" hasCustomPrompt="1"/>
          </p:nvPr>
        </p:nvSpPr>
        <p:spPr>
          <a:xfrm>
            <a:off x="3471264" y="797236"/>
            <a:ext cx="3121929" cy="334801"/>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a:solidFill>
                  <a:schemeClr val="accent1"/>
                </a:solidFill>
              </a:defRPr>
            </a:lvl1pPr>
            <a:lvl2pPr marL="342900" indent="0">
              <a:buNone/>
              <a:defRPr/>
            </a:lvl2pPr>
            <a:lvl3pPr marL="685800" indent="0">
              <a:buNone/>
              <a:defRPr/>
            </a:lvl3pPr>
            <a:lvl4pPr marL="1028700" indent="0">
              <a:buNone/>
              <a:defRPr/>
            </a:lvl4pPr>
            <a:lvl5pPr marL="1371600" indent="0">
              <a:buNone/>
              <a:defRPr/>
            </a:lvl5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Table Heading</a:t>
            </a:r>
            <a:endParaRPr lang="en-AU" dirty="0"/>
          </a:p>
          <a:p>
            <a:pPr lvl="0"/>
            <a:endParaRPr lang="en-US" dirty="0"/>
          </a:p>
        </p:txBody>
      </p:sp>
      <p:sp>
        <p:nvSpPr>
          <p:cNvPr id="10" name="Text Placeholder 29">
            <a:extLst>
              <a:ext uri="{FF2B5EF4-FFF2-40B4-BE49-F238E27FC236}">
                <a16:creationId xmlns:a16="http://schemas.microsoft.com/office/drawing/2014/main" id="{6F84DE89-89B3-364F-B0A3-48CD1140AE41}"/>
              </a:ext>
            </a:extLst>
          </p:cNvPr>
          <p:cNvSpPr>
            <a:spLocks noGrp="1"/>
          </p:cNvSpPr>
          <p:nvPr>
            <p:ph type="body" sz="quarter" idx="59"/>
          </p:nvPr>
        </p:nvSpPr>
        <p:spPr>
          <a:xfrm>
            <a:off x="3454397" y="3438145"/>
            <a:ext cx="3152285" cy="237744"/>
          </a:xfrm>
          <a:prstGeom prst="rect">
            <a:avLst/>
          </a:prstGeom>
        </p:spPr>
        <p:txBody>
          <a:bodyPr numCol="1" spcCol="108000"/>
          <a:lstStyle>
            <a:lvl1pPr marL="0" indent="0">
              <a:buClr>
                <a:schemeClr val="accent1"/>
              </a:buClr>
              <a:buFont typeface="Wingdings" pitchFamily="2" charset="2"/>
              <a:buNone/>
              <a:defRPr sz="800" i="1">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text styles</a:t>
            </a:r>
          </a:p>
        </p:txBody>
      </p:sp>
    </p:spTree>
    <p:extLst>
      <p:ext uri="{BB962C8B-B14F-4D97-AF65-F5344CB8AC3E}">
        <p14:creationId xmlns:p14="http://schemas.microsoft.com/office/powerpoint/2010/main" val="24979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mailto:kelvin.davidson@corelogic.co.nz" TargetMode="External"/><Relationship Id="rId3" Type="http://schemas.openxmlformats.org/officeDocument/2006/relationships/slideLayout" Target="../slideLayouts/slideLayout3.xml"/><Relationship Id="rId7" Type="http://schemas.openxmlformats.org/officeDocument/2006/relationships/hyperlink" Target="mailto:nick.goodall@corelogic.co.nz"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mailto:media@corelogic.co.nz" TargetMode="Externa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84692E2-7002-924F-BEFF-7EE8CF98D8AA}"/>
              </a:ext>
            </a:extLst>
          </p:cNvPr>
          <p:cNvPicPr/>
          <p:nvPr userDrawn="1"/>
        </p:nvPicPr>
        <p:blipFill rotWithShape="1">
          <a:blip r:embed="rId5" cstate="print">
            <a:extLst>
              <a:ext uri="{28A0092B-C50C-407E-A947-70E740481C1C}">
                <a14:useLocalDpi xmlns:a14="http://schemas.microsoft.com/office/drawing/2010/main"/>
              </a:ext>
            </a:extLst>
          </a:blip>
          <a:srcRect t="-2"/>
          <a:stretch/>
        </p:blipFill>
        <p:spPr>
          <a:xfrm>
            <a:off x="0" y="9421308"/>
            <a:ext cx="6858000" cy="484692"/>
          </a:xfrm>
          <a:prstGeom prst="rect">
            <a:avLst/>
          </a:prstGeom>
        </p:spPr>
      </p:pic>
      <p:sp>
        <p:nvSpPr>
          <p:cNvPr id="4" name="Subtitle 11">
            <a:extLst>
              <a:ext uri="{FF2B5EF4-FFF2-40B4-BE49-F238E27FC236}">
                <a16:creationId xmlns:a16="http://schemas.microsoft.com/office/drawing/2014/main" id="{476F9C59-E3C8-CE46-8987-A48B01948AEC}"/>
              </a:ext>
            </a:extLst>
          </p:cNvPr>
          <p:cNvSpPr txBox="1">
            <a:spLocks/>
          </p:cNvSpPr>
          <p:nvPr userDrawn="1"/>
        </p:nvSpPr>
        <p:spPr>
          <a:xfrm>
            <a:off x="306846" y="9467370"/>
            <a:ext cx="5704210" cy="424732"/>
          </a:xfrm>
          <a:prstGeom prst="rect">
            <a:avLst/>
          </a:prstGeom>
        </p:spPr>
        <p:txBody>
          <a:bodyPr wrap="square">
            <a:spAutoFit/>
          </a:bodyPr>
          <a:lstStyle>
            <a:lvl1pPr marL="0" indent="0" algn="l" defTabSz="685800" rtl="0" eaLnBrk="1" latinLnBrk="0" hangingPunct="1">
              <a:lnSpc>
                <a:spcPct val="90000"/>
              </a:lnSpc>
              <a:spcBef>
                <a:spcPts val="750"/>
              </a:spcBef>
              <a:buFont typeface="Arial" panose="020B0604020202020204" pitchFamily="34" charset="0"/>
              <a:buNone/>
              <a:defRPr sz="1700" b="0" kern="1200">
                <a:solidFill>
                  <a:schemeClr val="bg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0"/>
              </a:spcBef>
              <a:spcAft>
                <a:spcPts val="0"/>
              </a:spcAft>
            </a:pPr>
            <a:r>
              <a:rPr lang="en-AU" sz="800" b="1" dirty="0">
                <a:solidFill>
                  <a:schemeClr val="bg1"/>
                </a:solidFill>
              </a:rPr>
              <a:t>Media enquires contact: </a:t>
            </a:r>
            <a:r>
              <a:rPr lang="en-AU" sz="800" b="1" dirty="0">
                <a:solidFill>
                  <a:schemeClr val="bg1"/>
                </a:solidFill>
                <a:hlinkClick r:id="rId6">
                  <a:extLst>
                    <a:ext uri="{A12FA001-AC4F-418D-AE19-62706E023703}">
                      <ahyp:hlinkClr xmlns:ahyp="http://schemas.microsoft.com/office/drawing/2018/hyperlinkcolor" val="tx"/>
                    </a:ext>
                  </a:extLst>
                </a:hlinkClick>
              </a:rPr>
              <a:t>media@corelogic.co.nz</a:t>
            </a:r>
            <a:br>
              <a:rPr lang="en-AU" sz="800" b="1" dirty="0">
                <a:solidFill>
                  <a:schemeClr val="bg1"/>
                </a:solidFill>
              </a:rPr>
            </a:br>
            <a:r>
              <a:rPr lang="en-AU" sz="800" dirty="0">
                <a:solidFill>
                  <a:schemeClr val="bg1"/>
                </a:solidFill>
              </a:rPr>
              <a:t>Nick Goodall, </a:t>
            </a:r>
            <a:r>
              <a:rPr lang="en-AU" sz="800" b="0" kern="1200" dirty="0">
                <a:solidFill>
                  <a:schemeClr val="bg1"/>
                </a:solidFill>
                <a:latin typeface="+mn-lt"/>
                <a:ea typeface="+mn-ea"/>
                <a:cs typeface="+mn-cs"/>
              </a:rPr>
              <a:t>Head of Research – 021 557 946 or </a:t>
            </a:r>
            <a:r>
              <a:rPr lang="en-AU" sz="800" b="1" kern="1200" dirty="0">
                <a:solidFill>
                  <a:schemeClr val="bg1"/>
                </a:solidFill>
                <a:latin typeface="+mn-lt"/>
                <a:ea typeface="+mn-ea"/>
                <a:cs typeface="+mn-cs"/>
                <a:hlinkClick r:id="rId7">
                  <a:extLst>
                    <a:ext uri="{A12FA001-AC4F-418D-AE19-62706E023703}">
                      <ahyp:hlinkClr xmlns:ahyp="http://schemas.microsoft.com/office/drawing/2018/hyperlinkcolor" val="tx"/>
                    </a:ext>
                  </a:extLst>
                </a:hlinkClick>
              </a:rPr>
              <a:t>nick.goodall@corelogic.co.nz</a:t>
            </a:r>
            <a:br>
              <a:rPr lang="en-AU" sz="800" b="1" kern="1200" dirty="0">
                <a:solidFill>
                  <a:schemeClr val="bg1"/>
                </a:solidFill>
                <a:latin typeface="+mn-lt"/>
                <a:ea typeface="+mn-ea"/>
                <a:cs typeface="+mn-cs"/>
              </a:rPr>
            </a:br>
            <a:r>
              <a:rPr lang="en-AU" sz="800" b="0" kern="1200" dirty="0">
                <a:solidFill>
                  <a:schemeClr val="bg1"/>
                </a:solidFill>
                <a:latin typeface="+mn-lt"/>
                <a:ea typeface="+mn-ea"/>
                <a:cs typeface="+mn-cs"/>
              </a:rPr>
              <a:t>Kelvin Davidson, Senior Property Economist – 027 355 3813 or </a:t>
            </a:r>
            <a:r>
              <a:rPr lang="en-AU" sz="800" b="1" kern="1200" dirty="0">
                <a:solidFill>
                  <a:schemeClr val="bg1"/>
                </a:solidFill>
                <a:latin typeface="+mn-lt"/>
                <a:ea typeface="+mn-ea"/>
                <a:cs typeface="+mn-cs"/>
                <a:hlinkClick r:id="rId8">
                  <a:extLst>
                    <a:ext uri="{A12FA001-AC4F-418D-AE19-62706E023703}">
                      <ahyp:hlinkClr xmlns:ahyp="http://schemas.microsoft.com/office/drawing/2018/hyperlinkcolor" val="tx"/>
                    </a:ext>
                  </a:extLst>
                </a:hlinkClick>
              </a:rPr>
              <a:t>kelvin.davidson@corelogic.co.nz</a:t>
            </a:r>
            <a:r>
              <a:rPr lang="en-AU" sz="800" b="1" kern="1200" dirty="0">
                <a:solidFill>
                  <a:schemeClr val="bg1"/>
                </a:solidFill>
                <a:latin typeface="+mn-lt"/>
                <a:ea typeface="+mn-ea"/>
                <a:cs typeface="+mn-cs"/>
              </a:rPr>
              <a:t> </a:t>
            </a:r>
          </a:p>
        </p:txBody>
      </p:sp>
    </p:spTree>
    <p:extLst>
      <p:ext uri="{BB962C8B-B14F-4D97-AF65-F5344CB8AC3E}">
        <p14:creationId xmlns:p14="http://schemas.microsoft.com/office/powerpoint/2010/main" val="1806105090"/>
      </p:ext>
    </p:extLst>
  </p:cSld>
  <p:clrMap bg1="lt1" tx1="dk1" bg2="lt2" tx2="dk2" accent1="accent1" accent2="accent2" accent3="accent3" accent4="accent4" accent5="accent5" accent6="accent6" hlink="hlink" folHlink="folHlink"/>
  <p:sldLayoutIdLst>
    <p:sldLayoutId id="2147483673" r:id="rId1"/>
    <p:sldLayoutId id="2147483682" r:id="rId2"/>
    <p:sldLayoutId id="2147483681"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xt Placeholder 132">
            <a:extLst>
              <a:ext uri="{FF2B5EF4-FFF2-40B4-BE49-F238E27FC236}">
                <a16:creationId xmlns:a16="http://schemas.microsoft.com/office/drawing/2014/main" id="{031A9F65-ACB2-B545-BA6D-C74C6E86A47E}"/>
              </a:ext>
            </a:extLst>
          </p:cNvPr>
          <p:cNvSpPr>
            <a:spLocks noGrp="1"/>
          </p:cNvSpPr>
          <p:nvPr>
            <p:ph type="body" sz="quarter" idx="23"/>
          </p:nvPr>
        </p:nvSpPr>
        <p:spPr>
          <a:xfrm>
            <a:off x="4280981" y="1282185"/>
            <a:ext cx="1716648" cy="289232"/>
          </a:xfrm>
        </p:spPr>
        <p:txBody>
          <a:bodyPr/>
          <a:lstStyle/>
          <a:p>
            <a:r>
              <a:rPr lang="en-US" dirty="0"/>
              <a:t>31 March 2021</a:t>
            </a:r>
          </a:p>
        </p:txBody>
      </p:sp>
      <p:sp>
        <p:nvSpPr>
          <p:cNvPr id="49" name="Text Placeholder 48">
            <a:extLst>
              <a:ext uri="{FF2B5EF4-FFF2-40B4-BE49-F238E27FC236}">
                <a16:creationId xmlns:a16="http://schemas.microsoft.com/office/drawing/2014/main" id="{766180C6-41B2-B145-B5E6-6FDE2619E7C8}"/>
              </a:ext>
            </a:extLst>
          </p:cNvPr>
          <p:cNvSpPr>
            <a:spLocks noGrp="1"/>
          </p:cNvSpPr>
          <p:nvPr>
            <p:ph type="body" sz="quarter" idx="10"/>
          </p:nvPr>
        </p:nvSpPr>
        <p:spPr>
          <a:xfrm>
            <a:off x="325510" y="1758819"/>
            <a:ext cx="6268327" cy="489356"/>
          </a:xfrm>
        </p:spPr>
        <p:txBody>
          <a:bodyPr/>
          <a:lstStyle/>
          <a:p>
            <a:r>
              <a:rPr lang="en-AU" dirty="0"/>
              <a:t>Government announcement dominates market discussion, latest index results justify why</a:t>
            </a:r>
            <a:endParaRPr lang="en-US" dirty="0"/>
          </a:p>
        </p:txBody>
      </p:sp>
      <p:sp>
        <p:nvSpPr>
          <p:cNvPr id="55" name="Text Placeholder 54">
            <a:extLst>
              <a:ext uri="{FF2B5EF4-FFF2-40B4-BE49-F238E27FC236}">
                <a16:creationId xmlns:a16="http://schemas.microsoft.com/office/drawing/2014/main" id="{BCF3025D-DD9C-0145-96A6-7F90AF25517C}"/>
              </a:ext>
            </a:extLst>
          </p:cNvPr>
          <p:cNvSpPr>
            <a:spLocks noGrp="1"/>
          </p:cNvSpPr>
          <p:nvPr>
            <p:ph type="body" sz="quarter" idx="37"/>
          </p:nvPr>
        </p:nvSpPr>
        <p:spPr>
          <a:xfrm>
            <a:off x="325171" y="2338766"/>
            <a:ext cx="3001177" cy="6079469"/>
          </a:xfrm>
        </p:spPr>
        <p:txBody>
          <a:bodyPr/>
          <a:lstStyle/>
          <a:p>
            <a:r>
              <a:rPr lang="en-AU" dirty="0"/>
              <a:t>Last week’s announcement from the Government aimed at tipping the market balance in favour of first home buyers has dominated media coverage of the property market, and with the latest data from the </a:t>
            </a:r>
            <a:r>
              <a:rPr lang="en-AU" dirty="0" err="1"/>
              <a:t>CoreLogic</a:t>
            </a:r>
            <a:r>
              <a:rPr lang="en-AU" dirty="0"/>
              <a:t> House Price Index (HPI) showing continued value growth through March, it would appear the heightened attention is justified.</a:t>
            </a:r>
          </a:p>
          <a:p>
            <a:r>
              <a:rPr lang="en-AU" dirty="0"/>
              <a:t>According to the HPI, which is the most complete and robust measure of property value change in the market, nationwide values increased by a further 2.2% in March, which takes the annual growth rate to 16.1%, the highest rate of growth since January 2006.</a:t>
            </a:r>
          </a:p>
          <a:p>
            <a:r>
              <a:rPr lang="en-AU" dirty="0"/>
              <a:t>This prolonged period of value increases provides a compelling backdrop to the Government’s recent housing announcement, which has been met first with shock and then with a mix of relief (for would-be first home buyers), concern (from renters) and criticism (from property investors).</a:t>
            </a:r>
          </a:p>
          <a:p>
            <a:r>
              <a:rPr lang="en-AU" dirty="0"/>
              <a:t>The policy which caused the most surprise, and subsequent attention, has been the proposal to remove the ability for property investors to deduct their interest expense from their tax returns. </a:t>
            </a:r>
          </a:p>
          <a:p>
            <a:r>
              <a:rPr lang="en-AU" dirty="0"/>
              <a:t>This has led to a discussion on whether the cost will be passed through to tenants, via rents and also whether the change will result in investors withdrawing from the market, which could also worsen the state of the rental market. </a:t>
            </a:r>
          </a:p>
          <a:p>
            <a:r>
              <a:rPr lang="en-AU" dirty="0"/>
              <a:t>Previous analysis has shown that tenant income acts as an anchor to rent increases, with landlords often unable to pass on increased cost to their tenants. Low mortgage interest rates and the phased introduction of the interest deductibility removal will also lessen the immediate impact to current investors and therefore limit any major sell-off.</a:t>
            </a:r>
          </a:p>
          <a:p>
            <a:r>
              <a:rPr lang="en-AU" dirty="0"/>
              <a:t>Investor demand for existing property will be impacted however, and the ability for highly leveraged investors to both extend their portfolio and hold a high debt position has also decreased.</a:t>
            </a:r>
          </a:p>
          <a:p>
            <a:r>
              <a:rPr lang="en-AU" dirty="0"/>
              <a:t>This may reduce the need for the Reserve Bank of NZ (RBNZ) to introduce limits on interest-only lending which were previously expected to be implemented in the near future. This is due to this type of lending carrying a greater interest cost burden and thus making property investment less profitable if on these terms.</a:t>
            </a:r>
          </a:p>
          <a:p>
            <a:r>
              <a:rPr lang="en-AU" dirty="0"/>
              <a:t>Similarly there will be less pressure on RBNZ to include debt-to-income ratio restrictions in their toolkit, once again as the interest deductibility proposal will naturally punish highly leveraged investors.</a:t>
            </a:r>
          </a:p>
          <a:p>
            <a:endParaRPr lang="en-AU" dirty="0"/>
          </a:p>
        </p:txBody>
      </p:sp>
      <p:sp>
        <p:nvSpPr>
          <p:cNvPr id="134" name="Text Placeholder 133">
            <a:extLst>
              <a:ext uri="{FF2B5EF4-FFF2-40B4-BE49-F238E27FC236}">
                <a16:creationId xmlns:a16="http://schemas.microsoft.com/office/drawing/2014/main" id="{7D6A4C29-81EA-8148-9A6F-80301240A7E5}"/>
              </a:ext>
            </a:extLst>
          </p:cNvPr>
          <p:cNvSpPr>
            <a:spLocks noGrp="1"/>
          </p:cNvSpPr>
          <p:nvPr>
            <p:ph type="body" sz="quarter" idx="24"/>
          </p:nvPr>
        </p:nvSpPr>
        <p:spPr>
          <a:xfrm>
            <a:off x="3593449" y="4213739"/>
            <a:ext cx="1181223" cy="289232"/>
          </a:xfrm>
        </p:spPr>
        <p:txBody>
          <a:bodyPr/>
          <a:lstStyle/>
          <a:p>
            <a:r>
              <a:rPr lang="en-US" dirty="0"/>
              <a:t>8.6%</a:t>
            </a:r>
          </a:p>
        </p:txBody>
      </p:sp>
      <p:sp>
        <p:nvSpPr>
          <p:cNvPr id="135" name="Text Placeholder 134">
            <a:extLst>
              <a:ext uri="{FF2B5EF4-FFF2-40B4-BE49-F238E27FC236}">
                <a16:creationId xmlns:a16="http://schemas.microsoft.com/office/drawing/2014/main" id="{EFB05F53-FD73-3642-8D0E-96D844DBAE08}"/>
              </a:ext>
            </a:extLst>
          </p:cNvPr>
          <p:cNvSpPr>
            <a:spLocks noGrp="1"/>
          </p:cNvSpPr>
          <p:nvPr>
            <p:ph type="body" sz="quarter" idx="45"/>
          </p:nvPr>
        </p:nvSpPr>
        <p:spPr>
          <a:xfrm>
            <a:off x="3466098" y="4043328"/>
            <a:ext cx="1181223" cy="182880"/>
          </a:xfrm>
        </p:spPr>
        <p:txBody>
          <a:bodyPr/>
          <a:lstStyle/>
          <a:p>
            <a:r>
              <a:rPr lang="en-US" dirty="0"/>
              <a:t>Wellington</a:t>
            </a:r>
          </a:p>
        </p:txBody>
      </p:sp>
      <p:sp>
        <p:nvSpPr>
          <p:cNvPr id="136" name="Text Placeholder 135">
            <a:extLst>
              <a:ext uri="{FF2B5EF4-FFF2-40B4-BE49-F238E27FC236}">
                <a16:creationId xmlns:a16="http://schemas.microsoft.com/office/drawing/2014/main" id="{46B529E7-C471-E847-8612-FF35375C2A6E}"/>
              </a:ext>
            </a:extLst>
          </p:cNvPr>
          <p:cNvSpPr>
            <a:spLocks noGrp="1"/>
          </p:cNvSpPr>
          <p:nvPr>
            <p:ph type="body" sz="quarter" idx="46"/>
          </p:nvPr>
        </p:nvSpPr>
        <p:spPr>
          <a:xfrm>
            <a:off x="4974874" y="4238160"/>
            <a:ext cx="1181223" cy="289232"/>
          </a:xfrm>
        </p:spPr>
        <p:txBody>
          <a:bodyPr/>
          <a:lstStyle/>
          <a:p>
            <a:r>
              <a:rPr lang="en-US" dirty="0"/>
              <a:t>2.4%</a:t>
            </a:r>
          </a:p>
        </p:txBody>
      </p:sp>
      <p:sp>
        <p:nvSpPr>
          <p:cNvPr id="137" name="Text Placeholder 136">
            <a:extLst>
              <a:ext uri="{FF2B5EF4-FFF2-40B4-BE49-F238E27FC236}">
                <a16:creationId xmlns:a16="http://schemas.microsoft.com/office/drawing/2014/main" id="{DB2C8BDD-0B60-CA44-851B-AF1FB594D5E6}"/>
              </a:ext>
            </a:extLst>
          </p:cNvPr>
          <p:cNvSpPr>
            <a:spLocks noGrp="1"/>
          </p:cNvSpPr>
          <p:nvPr>
            <p:ph type="body" sz="quarter" idx="47"/>
          </p:nvPr>
        </p:nvSpPr>
        <p:spPr>
          <a:xfrm>
            <a:off x="4857391" y="4035045"/>
            <a:ext cx="1181223" cy="182880"/>
          </a:xfrm>
        </p:spPr>
        <p:txBody>
          <a:bodyPr/>
          <a:lstStyle/>
          <a:p>
            <a:r>
              <a:rPr lang="en-US" dirty="0"/>
              <a:t>Tauranga</a:t>
            </a:r>
          </a:p>
        </p:txBody>
      </p:sp>
      <p:sp>
        <p:nvSpPr>
          <p:cNvPr id="84" name="Text Placeholder 83">
            <a:extLst>
              <a:ext uri="{FF2B5EF4-FFF2-40B4-BE49-F238E27FC236}">
                <a16:creationId xmlns:a16="http://schemas.microsoft.com/office/drawing/2014/main" id="{F6EEF924-142D-394C-BAF3-E5DE1C4DFA1D}"/>
              </a:ext>
            </a:extLst>
          </p:cNvPr>
          <p:cNvSpPr>
            <a:spLocks noGrp="1"/>
          </p:cNvSpPr>
          <p:nvPr>
            <p:ph type="body" sz="quarter" idx="12"/>
          </p:nvPr>
        </p:nvSpPr>
        <p:spPr>
          <a:xfrm>
            <a:off x="3298512" y="2159768"/>
            <a:ext cx="3308443" cy="208566"/>
          </a:xfrm>
        </p:spPr>
        <p:txBody>
          <a:bodyPr/>
          <a:lstStyle/>
          <a:p>
            <a:pPr algn="ctr"/>
            <a:r>
              <a:rPr lang="en-AU" altLang="en-US" dirty="0"/>
              <a:t>Index results as at March 31st 2021</a:t>
            </a:r>
            <a:endParaRPr lang="en-US" dirty="0"/>
          </a:p>
        </p:txBody>
      </p:sp>
      <p:sp>
        <p:nvSpPr>
          <p:cNvPr id="107" name="Text Placeholder 106">
            <a:extLst>
              <a:ext uri="{FF2B5EF4-FFF2-40B4-BE49-F238E27FC236}">
                <a16:creationId xmlns:a16="http://schemas.microsoft.com/office/drawing/2014/main" id="{0DB27FAE-C7C9-784A-B913-454460ABB6FE}"/>
              </a:ext>
            </a:extLst>
          </p:cNvPr>
          <p:cNvSpPr>
            <a:spLocks noGrp="1"/>
          </p:cNvSpPr>
          <p:nvPr>
            <p:ph type="body" sz="quarter" idx="57"/>
          </p:nvPr>
        </p:nvSpPr>
        <p:spPr>
          <a:xfrm>
            <a:off x="3298512" y="5102869"/>
            <a:ext cx="3308443" cy="208566"/>
          </a:xfrm>
        </p:spPr>
        <p:txBody>
          <a:bodyPr/>
          <a:lstStyle/>
          <a:p>
            <a:pPr algn="ctr"/>
            <a:r>
              <a:rPr lang="en-AU" dirty="0"/>
              <a:t>Rolling change in property values, national</a:t>
            </a:r>
          </a:p>
        </p:txBody>
      </p:sp>
      <p:sp>
        <p:nvSpPr>
          <p:cNvPr id="78" name="Text Placeholder 77">
            <a:extLst>
              <a:ext uri="{FF2B5EF4-FFF2-40B4-BE49-F238E27FC236}">
                <a16:creationId xmlns:a16="http://schemas.microsoft.com/office/drawing/2014/main" id="{B06EC8AB-73CB-C34A-B804-8E3FE8C2F797}"/>
              </a:ext>
            </a:extLst>
          </p:cNvPr>
          <p:cNvSpPr>
            <a:spLocks noGrp="1"/>
          </p:cNvSpPr>
          <p:nvPr>
            <p:ph type="body" sz="quarter" idx="59"/>
          </p:nvPr>
        </p:nvSpPr>
        <p:spPr>
          <a:xfrm>
            <a:off x="325513" y="8795462"/>
            <a:ext cx="6281170" cy="628082"/>
          </a:xfrm>
        </p:spPr>
        <p:txBody>
          <a:bodyPr/>
          <a:lstStyle/>
          <a:p>
            <a:r>
              <a:rPr lang="en-AU" sz="700" dirty="0"/>
              <a:t>Disclaimer: This publication reproduces materials and content owned or licenced by CoreLogic NZ Limited (</a:t>
            </a:r>
            <a:r>
              <a:rPr lang="en-AU" sz="700" b="1" dirty="0"/>
              <a:t>CoreLogi</a:t>
            </a:r>
            <a:r>
              <a:rPr lang="en-AU" sz="700" dirty="0"/>
              <a:t>c) and may include data, statistics, estimates, indices, photographs, maps, tools, calculators (including their outputs), commentary, reports and other information (CoreLogic Data).                                                           © Copyright 2021.  </a:t>
            </a:r>
            <a:r>
              <a:rPr lang="en-AU" sz="700" b="1" dirty="0"/>
              <a:t>CoreLogic</a:t>
            </a:r>
            <a:r>
              <a:rPr lang="en-AU" sz="700" dirty="0"/>
              <a:t> and its licensors are the sole and exclusive owners of all rights, title and interest (including intellectual property rights) subsisting in this publication, including any </a:t>
            </a:r>
            <a:r>
              <a:rPr lang="en-GB" sz="700" dirty="0"/>
              <a:t>data, analytics, statistics and other information </a:t>
            </a:r>
            <a:r>
              <a:rPr lang="en-AU" sz="700" dirty="0"/>
              <a:t>contained in this publication.  All rights reserved.  </a:t>
            </a:r>
            <a:r>
              <a:rPr lang="en-US" sz="700" dirty="0"/>
              <a:t>While CoreLogic uses commercially reasonable efforts to ensure the CoreLogic Data is current, CoreLogic does not warrant the accuracy, currency or completeness of the  CoreLogic Data and to the full extent permitted by law excludes all </a:t>
            </a:r>
            <a:r>
              <a:rPr lang="en-AU" sz="700" dirty="0"/>
              <a:t>loss or damage howsoever arising (including through negligence) in connection with the CoreLogic Data.</a:t>
            </a:r>
          </a:p>
        </p:txBody>
      </p:sp>
      <p:sp>
        <p:nvSpPr>
          <p:cNvPr id="109" name="Text Placeholder 108">
            <a:extLst>
              <a:ext uri="{FF2B5EF4-FFF2-40B4-BE49-F238E27FC236}">
                <a16:creationId xmlns:a16="http://schemas.microsoft.com/office/drawing/2014/main" id="{26E3119D-CA9B-8E4A-ACBD-BD1ED800ACF6}"/>
              </a:ext>
            </a:extLst>
          </p:cNvPr>
          <p:cNvSpPr>
            <a:spLocks noGrp="1"/>
          </p:cNvSpPr>
          <p:nvPr>
            <p:ph type="body" sz="quarter" idx="60"/>
          </p:nvPr>
        </p:nvSpPr>
        <p:spPr>
          <a:xfrm>
            <a:off x="3311680" y="3743032"/>
            <a:ext cx="3241248" cy="240467"/>
          </a:xfrm>
        </p:spPr>
        <p:txBody>
          <a:bodyPr/>
          <a:lstStyle/>
          <a:p>
            <a:pPr algn="ctr"/>
            <a:r>
              <a:rPr lang="en-US" dirty="0"/>
              <a:t>Highlights over the 3 months to March 2021</a:t>
            </a:r>
          </a:p>
        </p:txBody>
      </p:sp>
      <p:grpSp>
        <p:nvGrpSpPr>
          <p:cNvPr id="17" name="Group 16">
            <a:extLst>
              <a:ext uri="{FF2B5EF4-FFF2-40B4-BE49-F238E27FC236}">
                <a16:creationId xmlns:a16="http://schemas.microsoft.com/office/drawing/2014/main" id="{C14865FD-0A6F-5F43-9AD2-BED95B62B2E7}"/>
              </a:ext>
            </a:extLst>
          </p:cNvPr>
          <p:cNvGrpSpPr/>
          <p:nvPr/>
        </p:nvGrpSpPr>
        <p:grpSpPr>
          <a:xfrm>
            <a:off x="4614065" y="-710547"/>
            <a:ext cx="2243934" cy="3429000"/>
            <a:chOff x="4614065" y="-710547"/>
            <a:chExt cx="2243934" cy="3429000"/>
          </a:xfrm>
        </p:grpSpPr>
        <p:sp>
          <p:nvSpPr>
            <p:cNvPr id="18" name="Diagonal Stripe 17">
              <a:extLst>
                <a:ext uri="{FF2B5EF4-FFF2-40B4-BE49-F238E27FC236}">
                  <a16:creationId xmlns:a16="http://schemas.microsoft.com/office/drawing/2014/main" id="{70A20B57-FEF3-3C49-B5AE-3E49FB73ED51}"/>
                </a:ext>
              </a:extLst>
            </p:cNvPr>
            <p:cNvSpPr/>
            <p:nvPr/>
          </p:nvSpPr>
          <p:spPr>
            <a:xfrm flipH="1">
              <a:off x="4614065" y="4240"/>
              <a:ext cx="2243934" cy="2243934"/>
            </a:xfrm>
            <a:prstGeom prst="diagStripe">
              <a:avLst>
                <a:gd name="adj" fmla="val 6963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9" name="Rectangle 18">
              <a:extLst>
                <a:ext uri="{FF2B5EF4-FFF2-40B4-BE49-F238E27FC236}">
                  <a16:creationId xmlns:a16="http://schemas.microsoft.com/office/drawing/2014/main" id="{CB91758C-7BF3-4B44-A517-6CAA3AFEB9BE}"/>
                </a:ext>
              </a:extLst>
            </p:cNvPr>
            <p:cNvSpPr/>
            <p:nvPr/>
          </p:nvSpPr>
          <p:spPr>
            <a:xfrm rot="2710445">
              <a:off x="4237987" y="788509"/>
              <a:ext cx="3429000" cy="430887"/>
            </a:xfrm>
            <a:prstGeom prst="rect">
              <a:avLst/>
            </a:prstGeom>
          </p:spPr>
          <p:txBody>
            <a:bodyPr>
              <a:spAutoFit/>
            </a:bodyPr>
            <a:lstStyle/>
            <a:p>
              <a:pPr algn="ctr"/>
              <a:r>
                <a:rPr lang="en-US" sz="1100" b="1" dirty="0">
                  <a:solidFill>
                    <a:schemeClr val="bg1"/>
                  </a:solidFill>
                </a:rPr>
                <a:t>NATIONAL MEDIA RELEASE</a:t>
              </a:r>
              <a:br>
                <a:rPr lang="en-US" sz="1100" b="1" dirty="0">
                  <a:solidFill>
                    <a:schemeClr val="bg1"/>
                  </a:solidFill>
                </a:rPr>
              </a:br>
              <a:r>
                <a:rPr lang="en-US" sz="1100" dirty="0">
                  <a:solidFill>
                    <a:schemeClr val="bg1"/>
                  </a:solidFill>
                </a:rPr>
                <a:t>EMBARGOED UNTIL THUR (01/04/2021) 5AM</a:t>
              </a:r>
            </a:p>
          </p:txBody>
        </p:sp>
      </p:gr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2697" y="5337295"/>
            <a:ext cx="3247909" cy="2222253"/>
          </a:xfrm>
          <a:prstGeom prst="rect">
            <a:avLst/>
          </a:prstGeom>
        </p:spPr>
      </p:pic>
      <p:sp>
        <p:nvSpPr>
          <p:cNvPr id="5" name="Rectangle 4"/>
          <p:cNvSpPr/>
          <p:nvPr/>
        </p:nvSpPr>
        <p:spPr>
          <a:xfrm>
            <a:off x="3317704" y="6659784"/>
            <a:ext cx="3429000" cy="2160803"/>
          </a:xfrm>
          <a:prstGeom prst="rect">
            <a:avLst/>
          </a:prstGeom>
        </p:spPr>
        <p:txBody>
          <a:bodyPr numCol="1" spcCol="108000"/>
          <a:lstStyle/>
          <a:p>
            <a:pPr marL="171450" indent="-171450">
              <a:lnSpc>
                <a:spcPct val="100000"/>
              </a:lnSpc>
              <a:spcBef>
                <a:spcPts val="0"/>
              </a:spcBef>
              <a:buFont typeface="Arial" panose="020B0604020202020204" pitchFamily="34" charset="0"/>
              <a:buChar char="•"/>
            </a:pPr>
            <a:endParaRPr lang="en-US" sz="800" dirty="0"/>
          </a:p>
        </p:txBody>
      </p:sp>
      <p:graphicFrame>
        <p:nvGraphicFramePr>
          <p:cNvPr id="6" name="Table Placeholder 5"/>
          <p:cNvGraphicFramePr>
            <a:graphicFrameLocks noGrp="1"/>
          </p:cNvGraphicFramePr>
          <p:nvPr>
            <p:ph type="tbl" sz="quarter" idx="22"/>
            <p:extLst>
              <p:ext uri="{D42A27DB-BD31-4B8C-83A1-F6EECF244321}">
                <p14:modId xmlns:p14="http://schemas.microsoft.com/office/powerpoint/2010/main" val="1877383202"/>
              </p:ext>
            </p:extLst>
          </p:nvPr>
        </p:nvGraphicFramePr>
        <p:xfrm>
          <a:off x="3298512" y="2373635"/>
          <a:ext cx="3265314" cy="1253871"/>
        </p:xfrm>
        <a:graphic>
          <a:graphicData uri="http://schemas.openxmlformats.org/drawingml/2006/table">
            <a:tbl>
              <a:tblPr firstRow="1" firstCol="1" bandRow="1"/>
              <a:tblGrid>
                <a:gridCol w="752060">
                  <a:extLst>
                    <a:ext uri="{9D8B030D-6E8A-4147-A177-3AD203B41FA5}">
                      <a16:colId xmlns:a16="http://schemas.microsoft.com/office/drawing/2014/main" val="178228913"/>
                    </a:ext>
                  </a:extLst>
                </a:gridCol>
                <a:gridCol w="545807">
                  <a:extLst>
                    <a:ext uri="{9D8B030D-6E8A-4147-A177-3AD203B41FA5}">
                      <a16:colId xmlns:a16="http://schemas.microsoft.com/office/drawing/2014/main" val="491232232"/>
                    </a:ext>
                  </a:extLst>
                </a:gridCol>
                <a:gridCol w="628949">
                  <a:extLst>
                    <a:ext uri="{9D8B030D-6E8A-4147-A177-3AD203B41FA5}">
                      <a16:colId xmlns:a16="http://schemas.microsoft.com/office/drawing/2014/main" val="2289119250"/>
                    </a:ext>
                  </a:extLst>
                </a:gridCol>
                <a:gridCol w="564213">
                  <a:extLst>
                    <a:ext uri="{9D8B030D-6E8A-4147-A177-3AD203B41FA5}">
                      <a16:colId xmlns:a16="http://schemas.microsoft.com/office/drawing/2014/main" val="1147978791"/>
                    </a:ext>
                  </a:extLst>
                </a:gridCol>
                <a:gridCol w="774285">
                  <a:extLst>
                    <a:ext uri="{9D8B030D-6E8A-4147-A177-3AD203B41FA5}">
                      <a16:colId xmlns:a16="http://schemas.microsoft.com/office/drawing/2014/main" val="2750845722"/>
                    </a:ext>
                  </a:extLst>
                </a:gridCol>
              </a:tblGrid>
              <a:tr h="152239">
                <a:tc>
                  <a:txBody>
                    <a:bodyPr/>
                    <a:lstStyle/>
                    <a:p>
                      <a:pPr>
                        <a:lnSpc>
                          <a:spcPct val="107000"/>
                        </a:lnSpc>
                        <a:spcAft>
                          <a:spcPts val="0"/>
                        </a:spcAft>
                      </a:pPr>
                      <a:r>
                        <a:rPr lang="en-AU"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3899D5"/>
                    </a:solidFill>
                  </a:tcPr>
                </a:tc>
                <a:tc gridSpan="3">
                  <a:txBody>
                    <a:bodyPr/>
                    <a:lstStyle/>
                    <a:p>
                      <a:pPr algn="ctr">
                        <a:lnSpc>
                          <a:spcPct val="107000"/>
                        </a:lnSpc>
                        <a:spcAft>
                          <a:spcPts val="0"/>
                        </a:spcAft>
                      </a:pPr>
                      <a:r>
                        <a:rPr lang="en-AU" sz="10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Change in property values</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ctr">
                    <a:lnL>
                      <a:noFill/>
                    </a:lnL>
                    <a:lnR>
                      <a:noFill/>
                    </a:lnR>
                    <a:lnT>
                      <a:noFill/>
                    </a:lnT>
                    <a:lnB>
                      <a:noFill/>
                    </a:lnB>
                    <a:solidFill>
                      <a:srgbClr val="3899D5"/>
                    </a:solidFill>
                  </a:tcPr>
                </a:tc>
                <a:tc hMerge="1">
                  <a:txBody>
                    <a:bodyPr/>
                    <a:lstStyle/>
                    <a:p>
                      <a:endParaRPr lang="en-AU"/>
                    </a:p>
                  </a:txBody>
                  <a:tcPr/>
                </a:tc>
                <a:tc hMerge="1">
                  <a:txBody>
                    <a:bodyPr/>
                    <a:lstStyle/>
                    <a:p>
                      <a:endParaRPr lang="en-AU"/>
                    </a:p>
                  </a:txBody>
                  <a:tcPr/>
                </a:tc>
                <a:tc rowSpan="2">
                  <a:txBody>
                    <a:bodyPr/>
                    <a:lstStyle/>
                    <a:p>
                      <a:pPr algn="ctr">
                        <a:lnSpc>
                          <a:spcPct val="107000"/>
                        </a:lnSpc>
                        <a:spcAft>
                          <a:spcPts val="0"/>
                        </a:spcAft>
                      </a:pPr>
                      <a:r>
                        <a:rPr lang="en-AU" sz="10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Average Value</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ctr">
                    <a:lnL>
                      <a:noFill/>
                    </a:lnL>
                    <a:lnR>
                      <a:noFill/>
                    </a:lnR>
                    <a:lnT>
                      <a:noFill/>
                    </a:lnT>
                    <a:lnB>
                      <a:noFill/>
                    </a:lnB>
                    <a:solidFill>
                      <a:srgbClr val="3899D5"/>
                    </a:solidFill>
                  </a:tcPr>
                </a:tc>
                <a:extLst>
                  <a:ext uri="{0D108BD9-81ED-4DB2-BD59-A6C34878D82A}">
                    <a16:rowId xmlns:a16="http://schemas.microsoft.com/office/drawing/2014/main" val="2143532070"/>
                  </a:ext>
                </a:extLst>
              </a:tr>
              <a:tr h="115267">
                <a:tc>
                  <a:txBody>
                    <a:bodyPr/>
                    <a:lstStyle/>
                    <a:p>
                      <a:pPr>
                        <a:lnSpc>
                          <a:spcPct val="107000"/>
                        </a:lnSpc>
                        <a:spcAft>
                          <a:spcPts val="0"/>
                        </a:spcAft>
                      </a:pPr>
                      <a:r>
                        <a:rPr lang="en-AU"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3899D5"/>
                    </a:solidFill>
                  </a:tcPr>
                </a:tc>
                <a:tc>
                  <a:txBody>
                    <a:bodyPr/>
                    <a:lstStyle/>
                    <a:p>
                      <a:pPr algn="ctr">
                        <a:lnSpc>
                          <a:spcPct val="107000"/>
                        </a:lnSpc>
                        <a:spcAft>
                          <a:spcPts val="0"/>
                        </a:spcAft>
                      </a:pPr>
                      <a:r>
                        <a:rPr lang="en-AU"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Month</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ctr">
                    <a:lnL>
                      <a:noFill/>
                    </a:lnL>
                    <a:lnR>
                      <a:noFill/>
                    </a:lnR>
                    <a:lnT>
                      <a:noFill/>
                    </a:lnT>
                    <a:lnB>
                      <a:noFill/>
                    </a:lnB>
                    <a:solidFill>
                      <a:srgbClr val="3899D5"/>
                    </a:solidFill>
                  </a:tcPr>
                </a:tc>
                <a:tc>
                  <a:txBody>
                    <a:bodyPr/>
                    <a:lstStyle/>
                    <a:p>
                      <a:pPr algn="ctr">
                        <a:lnSpc>
                          <a:spcPct val="107000"/>
                        </a:lnSpc>
                        <a:spcAft>
                          <a:spcPts val="0"/>
                        </a:spcAft>
                      </a:pPr>
                      <a:r>
                        <a:rPr lang="en-AU" sz="10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Quarter</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ctr">
                    <a:lnL>
                      <a:noFill/>
                    </a:lnL>
                    <a:lnR>
                      <a:noFill/>
                    </a:lnR>
                    <a:lnT>
                      <a:noFill/>
                    </a:lnT>
                    <a:lnB>
                      <a:noFill/>
                    </a:lnB>
                    <a:solidFill>
                      <a:srgbClr val="3899D5"/>
                    </a:solidFill>
                  </a:tcPr>
                </a:tc>
                <a:tc>
                  <a:txBody>
                    <a:bodyPr/>
                    <a:lstStyle/>
                    <a:p>
                      <a:pPr algn="ctr">
                        <a:lnSpc>
                          <a:spcPct val="107000"/>
                        </a:lnSpc>
                        <a:spcAft>
                          <a:spcPts val="0"/>
                        </a:spcAft>
                      </a:pPr>
                      <a:r>
                        <a:rPr lang="en-AU"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Annual</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ctr">
                    <a:lnL>
                      <a:noFill/>
                    </a:lnL>
                    <a:lnR>
                      <a:noFill/>
                    </a:lnR>
                    <a:lnT>
                      <a:noFill/>
                    </a:lnT>
                    <a:lnB>
                      <a:noFill/>
                    </a:lnB>
                    <a:solidFill>
                      <a:srgbClr val="3899D5"/>
                    </a:solidFill>
                  </a:tcPr>
                </a:tc>
                <a:tc vMerge="1">
                  <a:txBody>
                    <a:bodyPr/>
                    <a:lstStyle/>
                    <a:p>
                      <a:endParaRPr lang="en-AU"/>
                    </a:p>
                  </a:txBody>
                  <a:tcPr/>
                </a:tc>
                <a:extLst>
                  <a:ext uri="{0D108BD9-81ED-4DB2-BD59-A6C34878D82A}">
                    <a16:rowId xmlns:a16="http://schemas.microsoft.com/office/drawing/2014/main" val="3672563276"/>
                  </a:ext>
                </a:extLst>
              </a:tr>
              <a:tr h="151023">
                <a:tc>
                  <a:txBody>
                    <a:bodyPr/>
                    <a:lstStyle/>
                    <a:p>
                      <a:pP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Auckland</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14.4%</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$1,219,183</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extLst>
                  <a:ext uri="{0D108BD9-81ED-4DB2-BD59-A6C34878D82A}">
                    <a16:rowId xmlns:a16="http://schemas.microsoft.com/office/drawing/2014/main" val="3063700282"/>
                  </a:ext>
                </a:extLst>
              </a:tr>
              <a:tr h="115267">
                <a:tc>
                  <a:txBody>
                    <a:bodyPr/>
                    <a:lstStyle/>
                    <a:p>
                      <a:pP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Hamilton</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8.1%</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17.0%</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$729,243</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extLst>
                  <a:ext uri="{0D108BD9-81ED-4DB2-BD59-A6C34878D82A}">
                    <a16:rowId xmlns:a16="http://schemas.microsoft.com/office/drawing/2014/main" val="3504858710"/>
                  </a:ext>
                </a:extLst>
              </a:tr>
              <a:tr h="115267">
                <a:tc>
                  <a:txBody>
                    <a:bodyPr/>
                    <a:lstStyle/>
                    <a:p>
                      <a:pP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Tauranga</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16.2%</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$897,586</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extLst>
                  <a:ext uri="{0D108BD9-81ED-4DB2-BD59-A6C34878D82A}">
                    <a16:rowId xmlns:a16="http://schemas.microsoft.com/office/drawing/2014/main" val="3019789007"/>
                  </a:ext>
                </a:extLst>
              </a:tr>
              <a:tr h="151023">
                <a:tc>
                  <a:txBody>
                    <a:bodyPr/>
                    <a:lstStyle/>
                    <a:p>
                      <a:pP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Wellington</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8.6%</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19.9%</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$935,575</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extLst>
                  <a:ext uri="{0D108BD9-81ED-4DB2-BD59-A6C34878D82A}">
                    <a16:rowId xmlns:a16="http://schemas.microsoft.com/office/drawing/2014/main" val="4280572398"/>
                  </a:ext>
                </a:extLst>
              </a:tr>
              <a:tr h="151023">
                <a:tc>
                  <a:txBody>
                    <a:bodyPr/>
                    <a:lstStyle/>
                    <a:p>
                      <a:pP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Christchurch</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11.9%</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tc>
                  <a:txBody>
                    <a:bodyPr/>
                    <a:lstStyle/>
                    <a:p>
                      <a:pPr algn="r">
                        <a:lnSpc>
                          <a:spcPct val="107000"/>
                        </a:lnSpc>
                        <a:spcAft>
                          <a:spcPts val="0"/>
                        </a:spcAft>
                      </a:pPr>
                      <a:r>
                        <a:rPr lang="en-AU"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$575,721</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tcPr>
                </a:tc>
                <a:extLst>
                  <a:ext uri="{0D108BD9-81ED-4DB2-BD59-A6C34878D82A}">
                    <a16:rowId xmlns:a16="http://schemas.microsoft.com/office/drawing/2014/main" val="3406656231"/>
                  </a:ext>
                </a:extLst>
              </a:tr>
              <a:tr h="115267">
                <a:tc>
                  <a:txBody>
                    <a:bodyPr/>
                    <a:lstStyle/>
                    <a:p>
                      <a:pPr>
                        <a:lnSpc>
                          <a:spcPct val="107000"/>
                        </a:lnSpc>
                        <a:spcAft>
                          <a:spcPts val="0"/>
                        </a:spcAft>
                      </a:pPr>
                      <a:r>
                        <a:rPr lang="en-AU"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Dunedin</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15.4%</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tc>
                  <a:txBody>
                    <a:bodyPr/>
                    <a:lstStyle/>
                    <a:p>
                      <a:pPr algn="r">
                        <a:lnSpc>
                          <a:spcPct val="107000"/>
                        </a:lnSpc>
                        <a:spcAft>
                          <a:spcPts val="0"/>
                        </a:spcAft>
                      </a:pPr>
                      <a:r>
                        <a:rPr lang="en-AU"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$620,990</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511" marR="35511" marT="0" marB="0" anchor="b">
                    <a:lnL>
                      <a:noFill/>
                    </a:lnL>
                    <a:lnR>
                      <a:noFill/>
                    </a:lnR>
                    <a:lnT>
                      <a:noFill/>
                    </a:lnT>
                    <a:lnB>
                      <a:noFill/>
                    </a:lnB>
                    <a:solidFill>
                      <a:srgbClr val="F2F2F2"/>
                    </a:solidFill>
                  </a:tcPr>
                </a:tc>
                <a:extLst>
                  <a:ext uri="{0D108BD9-81ED-4DB2-BD59-A6C34878D82A}">
                    <a16:rowId xmlns:a16="http://schemas.microsoft.com/office/drawing/2014/main" val="3967118"/>
                  </a:ext>
                </a:extLst>
              </a:tr>
            </a:tbl>
          </a:graphicData>
        </a:graphic>
      </p:graphicFrame>
      <p:sp>
        <p:nvSpPr>
          <p:cNvPr id="9" name="Rectangle 8"/>
          <p:cNvSpPr/>
          <p:nvPr/>
        </p:nvSpPr>
        <p:spPr>
          <a:xfrm>
            <a:off x="3238233" y="7590583"/>
            <a:ext cx="3429000" cy="1200329"/>
          </a:xfrm>
          <a:prstGeom prst="rect">
            <a:avLst/>
          </a:prstGeom>
        </p:spPr>
        <p:txBody>
          <a:bodyPr>
            <a:spAutoFit/>
          </a:bodyPr>
          <a:lstStyle/>
          <a:p>
            <a:r>
              <a:rPr lang="en-AU" sz="900" dirty="0"/>
              <a:t>Despite the market being tipped further in the balance of first home buyers we’re not expecting a significant exodus or pull back from investors. The long term appeal of property investment remains – using debt to access a valuable asset and having ‘someone else help pay off your mortgage’ in a bid to provide passive income and wealth in retirement. The Prime Minister’s continued commitment to protecting the value of that asset should also provide confidence to current owners and future buyers.</a:t>
            </a:r>
          </a:p>
        </p:txBody>
      </p:sp>
    </p:spTree>
    <p:extLst>
      <p:ext uri="{BB962C8B-B14F-4D97-AF65-F5344CB8AC3E}">
        <p14:creationId xmlns:p14="http://schemas.microsoft.com/office/powerpoint/2010/main" val="2222113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C53B8474-C86B-AF41-837A-8961197B31B4}"/>
              </a:ext>
            </a:extLst>
          </p:cNvPr>
          <p:cNvSpPr>
            <a:spLocks noGrp="1"/>
          </p:cNvSpPr>
          <p:nvPr>
            <p:ph type="body" sz="quarter" idx="37"/>
          </p:nvPr>
        </p:nvSpPr>
        <p:spPr>
          <a:xfrm>
            <a:off x="164312" y="622300"/>
            <a:ext cx="3518688" cy="8749666"/>
          </a:xfrm>
        </p:spPr>
        <p:txBody>
          <a:bodyPr/>
          <a:lstStyle/>
          <a:p>
            <a:r>
              <a:rPr lang="en-AU" dirty="0"/>
              <a:t>Longer term the appeal is likely to shift towards new builds.  If this is the case, it should provide a variety of benefits, including increased investment demand for newly built homes as well as a boost to housing supply which remains scarce. A key constraint on new construction remains in the form of the industry being at or near capacity, both for materials and labour, as the current timber shortage is clearly illustrating, and our closed borders are exacerbating.</a:t>
            </a:r>
          </a:p>
          <a:p>
            <a:r>
              <a:rPr lang="en-AU" dirty="0"/>
              <a:t>The interest rate outlook will also be closely monitored by investors, with this group likely to be more sensitive to changes in the cost of debt. They will take some comfort then that the Reserve Bank is expected to remain in a stimulatory mood due to a still-weak economy, as evidenced by the GDP figures for Q4 as well as increasing stories of faltering businesses, particularly in international tourism reliant locations, such as Queenstown. The Official Cash Rate is unlikely to rise any time soon, to assist the economy, which should hold down mortgage interest rates.</a:t>
            </a:r>
          </a:p>
          <a:p>
            <a:r>
              <a:rPr lang="en-AU" dirty="0"/>
              <a:t>The granular index data shows consistent growth across the country, including in Tauranga which showed some weakness in the prior month’s results. Monthly growth across Tauranga of 2.5% fully reversed the dip in February, with values now up 2.4% over the last three months.</a:t>
            </a:r>
          </a:p>
          <a:p>
            <a:r>
              <a:rPr lang="en-AU" dirty="0"/>
              <a:t>A scan over the provincial centres’ data reveals further strength around the country, with the main surprise being the (-2.4%) monthly drop in average value in Gisborne, previously the standout area due to prolonged strong growth. However market fatigue may now be setting in, with the average value of $531k stretching affordability in our eastern most city. Once again the lesson of Tauranga remains – one month of data does not make a trend. </a:t>
            </a:r>
          </a:p>
          <a:p>
            <a:r>
              <a:rPr lang="en-AU" dirty="0"/>
              <a:t>What of the future then? As discussed, the likelihood of further intervention from the RBNZ has reduced, especially with loan-to-value ratio restrictions to tighten on the 1</a:t>
            </a:r>
            <a:r>
              <a:rPr lang="en-AU" baseline="30000" dirty="0"/>
              <a:t>st</a:t>
            </a:r>
            <a:r>
              <a:rPr lang="en-AU" dirty="0"/>
              <a:t> of May, which were expected to reduce demand and dampen upward pressure on prices. </a:t>
            </a:r>
          </a:p>
          <a:p>
            <a:r>
              <a:rPr lang="en-AU" dirty="0"/>
              <a:t>Early market indicators again become invaluable from both a supply and demand perspective.</a:t>
            </a:r>
          </a:p>
          <a:p>
            <a:r>
              <a:rPr lang="en-AU" dirty="0"/>
              <a:t>The number of market appraisals generated by agents provides a lead indicator of listings coming to market.  Appraisal numbers have remained relatively consistent over the month, which is good from a supply perspective as we remain near all-time low levels for properties on the market.</a:t>
            </a:r>
          </a:p>
          <a:p>
            <a:r>
              <a:rPr lang="en-AU" dirty="0"/>
              <a:t>Meanwhile the volume of mortgage related valuations ordered by banks had already started to dip in the second half of March, but stabilised at the end of the month. This series will be of key interest in the coming weeks as investor behaviour adjusts to the reduced attractiveness and profitability of the property market.</a:t>
            </a:r>
          </a:p>
          <a:p>
            <a:endParaRPr lang="en-AU" dirty="0"/>
          </a:p>
        </p:txBody>
      </p:sp>
      <p:sp>
        <p:nvSpPr>
          <p:cNvPr id="10" name="Text Placeholder 9">
            <a:extLst>
              <a:ext uri="{FF2B5EF4-FFF2-40B4-BE49-F238E27FC236}">
                <a16:creationId xmlns:a16="http://schemas.microsoft.com/office/drawing/2014/main" id="{32FAFE77-DF81-BA4A-919D-C6BB2190A1AE}"/>
              </a:ext>
            </a:extLst>
          </p:cNvPr>
          <p:cNvSpPr>
            <a:spLocks noGrp="1"/>
          </p:cNvSpPr>
          <p:nvPr>
            <p:ph type="body" sz="quarter" idx="55"/>
          </p:nvPr>
        </p:nvSpPr>
        <p:spPr>
          <a:xfrm>
            <a:off x="3581399" y="622300"/>
            <a:ext cx="3024755" cy="8778961"/>
          </a:xfrm>
        </p:spPr>
        <p:txBody>
          <a:bodyPr/>
          <a:lstStyle/>
          <a:p>
            <a:r>
              <a:rPr lang="en-US" b="1" dirty="0"/>
              <a:t>Auckland</a:t>
            </a:r>
            <a:r>
              <a:rPr lang="en-US" dirty="0"/>
              <a:t> saw average property values rise by another 1.7% in March, which was smaller than February’s 2.9% increase, but still pushed the level above $1.2m for the first time. The increase over the past 12 months has been 14.4%, or about $153,000. Although Auckland spent time in alert levels two and three over the first couple of weeks in March, there hasn’t been any obvious impacts in terms of property values, but the flipside is that affordability continues to worsen, and indeed first home buyers’ share of the market has started to wane. It has been about 23% so far in 2021, down sharply from a peak of 29% in Q3 last year (and 25% in Q4).</a:t>
            </a:r>
            <a:endParaRPr lang="en-AU" dirty="0"/>
          </a:p>
          <a:p>
            <a:r>
              <a:rPr lang="en-US" dirty="0"/>
              <a:t>The pace of monthly changes in average property values cooled a little in </a:t>
            </a:r>
            <a:r>
              <a:rPr lang="en-US" b="1" dirty="0"/>
              <a:t>Hamilton</a:t>
            </a:r>
            <a:r>
              <a:rPr lang="en-US" dirty="0"/>
              <a:t> in March, down from 2.7% in February to 2.3%. However, that was still a strong figure, and in fact the annual growth rate accelerated to 17.0% – equating to a rise in values over the past year of roughly $106,000. The strength of the dairy sector will be supporting economic activity in and around Hamilton, and this is likely to be underpinning the property market too. Mortgaged investors have certainly been very keen on Hamilton, with a 38% share of purchases over January/February – but of course we’ll have to wait and see how this is affected over the coming months by the latest policy changes.</a:t>
            </a:r>
            <a:endParaRPr lang="en-AU" dirty="0"/>
          </a:p>
          <a:p>
            <a:r>
              <a:rPr lang="en-US" dirty="0"/>
              <a:t>As we thought would be the case, </a:t>
            </a:r>
            <a:r>
              <a:rPr lang="en-US" b="1" dirty="0"/>
              <a:t>Tauranga’s</a:t>
            </a:r>
            <a:r>
              <a:rPr lang="en-US" dirty="0"/>
              <a:t> small dip in average values in February (-1.5%) was fully reversed in March (+2.5%), with the level now just short of $898,000. That is 16.2% higher than a year ago, which equates to a rise of more than $125,000. Tauranga is already the least affordable of our main </a:t>
            </a:r>
            <a:r>
              <a:rPr lang="en-US" dirty="0" err="1"/>
              <a:t>centres</a:t>
            </a:r>
            <a:r>
              <a:rPr lang="en-US" dirty="0"/>
              <a:t> for households on the average income, and this problem is acute for first home buyers – our latest reading (Q4) showed that it took 12.1 years to save the average deposit in Tauranga (versus national figure of 9.0), and that will have only worsened in the past three months.</a:t>
            </a:r>
            <a:endParaRPr lang="en-AU" dirty="0"/>
          </a:p>
          <a:p>
            <a:r>
              <a:rPr lang="en-US" b="1" dirty="0"/>
              <a:t>Wellington’s</a:t>
            </a:r>
            <a:r>
              <a:rPr lang="en-US" dirty="0"/>
              <a:t> property values spiked higher yet again in March, with each of the main sub-markets seeing increases of at least 3%. The specific figures are 3.1% in Lower Hutt, 3.4% in Wellington City, 3.5% in </a:t>
            </a:r>
            <a:r>
              <a:rPr lang="en-US" dirty="0" err="1"/>
              <a:t>Porirua</a:t>
            </a:r>
            <a:r>
              <a:rPr lang="en-US" dirty="0"/>
              <a:t>, and 5.4% in Upper Hutt. On an annual basis, only Wellington City has seen a gain of less than 20%, but it’s hardly been weak either (up 17.4%). Upper Hutt’s rise over the past year has been 25.7%, or more than $161,000. As with many other parts of the country, however, there is now clearer evidence that these rampant gains are seeing more would-be first home buyers drop out of the market, either by choice or because prices have exceeded their borrowing capacity.</a:t>
            </a:r>
            <a:endParaRPr lang="en-AU" dirty="0"/>
          </a:p>
          <a:p>
            <a:r>
              <a:rPr lang="en-US" dirty="0"/>
              <a:t>The rise in average property values in </a:t>
            </a:r>
            <a:r>
              <a:rPr lang="en-US" b="1" dirty="0"/>
              <a:t>Christchurch</a:t>
            </a:r>
            <a:r>
              <a:rPr lang="en-US" dirty="0"/>
              <a:t> was 1.9% in March, up from February’s figure of 1.5%, pushing up the annual growth rate to 11.9%. Values in the city have now topped $575,000, up by more than $61,000 from a year ago. Christchurch remains more affordable than the other main </a:t>
            </a:r>
            <a:r>
              <a:rPr lang="en-US" dirty="0" err="1"/>
              <a:t>centres</a:t>
            </a:r>
            <a:r>
              <a:rPr lang="en-US" dirty="0"/>
              <a:t>, but even there, first home buyers are showing signs of ‘fatigue’, and mortgaged investors have certainly intensified the competition. They had a 28% share of purchases over January/February, a steady rise from about 21% two years ago.</a:t>
            </a:r>
            <a:endParaRPr lang="en-AU" dirty="0"/>
          </a:p>
          <a:p>
            <a:r>
              <a:rPr lang="en-US" b="1" dirty="0"/>
              <a:t>Dunedin’s</a:t>
            </a:r>
            <a:r>
              <a:rPr lang="en-US" dirty="0"/>
              <a:t> average property values rose by 1.6% in March, quite a bit slower than the 3.2% rise in February, but that was such a rapid gain that some kind of slowdown in March was always on the cards. The rise in Dunedin over the past year has been 15.4%, or $82,965. That gain is again putting pressure on prospective first home buyers, and as has been the case around the rest of NZ, mortgaged investors have been a rising presence – a 32% share of purchases in Dunedin over January/February is their highest figure on record.</a:t>
            </a:r>
            <a:endParaRPr lang="en-AU" dirty="0"/>
          </a:p>
          <a:p>
            <a:endParaRPr lang="en-AU" dirty="0"/>
          </a:p>
        </p:txBody>
      </p:sp>
      <p:sp>
        <p:nvSpPr>
          <p:cNvPr id="19" name="Text Placeholder 18">
            <a:extLst>
              <a:ext uri="{FF2B5EF4-FFF2-40B4-BE49-F238E27FC236}">
                <a16:creationId xmlns:a16="http://schemas.microsoft.com/office/drawing/2014/main" id="{2013CAC4-82D8-104D-9F9B-83F2E2B61054}"/>
              </a:ext>
            </a:extLst>
          </p:cNvPr>
          <p:cNvSpPr>
            <a:spLocks noGrp="1"/>
          </p:cNvSpPr>
          <p:nvPr>
            <p:ph type="body" sz="quarter" idx="59"/>
          </p:nvPr>
        </p:nvSpPr>
        <p:spPr>
          <a:xfrm>
            <a:off x="4349084" y="6207776"/>
            <a:ext cx="2257071" cy="238125"/>
          </a:xfrm>
        </p:spPr>
        <p:txBody>
          <a:bodyPr/>
          <a:lstStyle/>
          <a:p>
            <a:r>
              <a:rPr lang="en-AU" dirty="0"/>
              <a:t>*Average value at 28 Feb 2021 inside bar</a:t>
            </a:r>
          </a:p>
        </p:txBody>
      </p:sp>
      <p:sp>
        <p:nvSpPr>
          <p:cNvPr id="12" name="Text Placeholder 10">
            <a:extLst>
              <a:ext uri="{FF2B5EF4-FFF2-40B4-BE49-F238E27FC236}">
                <a16:creationId xmlns:a16="http://schemas.microsoft.com/office/drawing/2014/main" id="{5FF5F55B-D5AE-4841-82AB-EF9DBBB3EDA9}"/>
              </a:ext>
            </a:extLst>
          </p:cNvPr>
          <p:cNvSpPr txBox="1">
            <a:spLocks/>
          </p:cNvSpPr>
          <p:nvPr/>
        </p:nvSpPr>
        <p:spPr>
          <a:xfrm>
            <a:off x="105316" y="6815912"/>
            <a:ext cx="3308443" cy="37499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050" kern="1200">
                <a:solidFill>
                  <a:schemeClr val="accent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80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a:r>
              <a:rPr lang="en-AU" dirty="0"/>
              <a:t>Annual change in dwelling values, </a:t>
            </a:r>
            <a:br>
              <a:rPr lang="en-AU" dirty="0"/>
            </a:br>
            <a:r>
              <a:rPr lang="en-AU" dirty="0"/>
              <a:t>Territorial Authorities, Provincial Centres</a:t>
            </a:r>
          </a:p>
        </p:txBody>
      </p:sp>
      <p:pic>
        <p:nvPicPr>
          <p:cNvPr id="5" name="Picture 4"/>
          <p:cNvPicPr>
            <a:picLocks noChangeAspect="1"/>
          </p:cNvPicPr>
          <p:nvPr/>
        </p:nvPicPr>
        <p:blipFill>
          <a:blip r:embed="rId2"/>
          <a:stretch>
            <a:fillRect/>
          </a:stretch>
        </p:blipFill>
        <p:spPr>
          <a:xfrm>
            <a:off x="385942" y="7190902"/>
            <a:ext cx="2973827" cy="2181064"/>
          </a:xfrm>
          <a:prstGeom prst="rect">
            <a:avLst/>
          </a:prstGeom>
        </p:spPr>
      </p:pic>
    </p:spTree>
    <p:extLst>
      <p:ext uri="{BB962C8B-B14F-4D97-AF65-F5344CB8AC3E}">
        <p14:creationId xmlns:p14="http://schemas.microsoft.com/office/powerpoint/2010/main" val="541302031"/>
      </p:ext>
    </p:extLst>
  </p:cSld>
  <p:clrMapOvr>
    <a:masterClrMapping/>
  </p:clrMapOvr>
</p:sld>
</file>

<file path=ppt/theme/theme1.xml><?xml version="1.0" encoding="utf-8"?>
<a:theme xmlns:a="http://schemas.openxmlformats.org/drawingml/2006/main" name="Office Theme">
  <a:themeElements>
    <a:clrScheme name="Dark Blue Theme">
      <a:dk1>
        <a:srgbClr val="000000"/>
      </a:dk1>
      <a:lt1>
        <a:srgbClr val="FFFFFF"/>
      </a:lt1>
      <a:dk2>
        <a:srgbClr val="5A5A5A"/>
      </a:dk2>
      <a:lt2>
        <a:srgbClr val="AAAAAA"/>
      </a:lt2>
      <a:accent1>
        <a:srgbClr val="0C395D"/>
      </a:accent1>
      <a:accent2>
        <a:srgbClr val="3699D4"/>
      </a:accent2>
      <a:accent3>
        <a:srgbClr val="007887"/>
      </a:accent3>
      <a:accent4>
        <a:srgbClr val="47B194"/>
      </a:accent4>
      <a:accent5>
        <a:srgbClr val="F7941D"/>
      </a:accent5>
      <a:accent6>
        <a:srgbClr val="E10500"/>
      </a:accent6>
      <a:hlink>
        <a:srgbClr val="0C395C"/>
      </a:hlink>
      <a:folHlink>
        <a:srgbClr val="3699D4"/>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14E98A2D300C47970D4324326E14DB" ma:contentTypeVersion="2" ma:contentTypeDescription="Create a new document." ma:contentTypeScope="" ma:versionID="b01f53a74e4a1c9da21b337b26ee246d">
  <xsd:schema xmlns:xsd="http://www.w3.org/2001/XMLSchema" xmlns:xs="http://www.w3.org/2001/XMLSchema" xmlns:p="http://schemas.microsoft.com/office/2006/metadata/properties" xmlns:ns1="http://schemas.microsoft.com/sharepoint/v3" xmlns:ns2="572f3c18-7f43-42c8-8d54-7a8e896bd3bf" xmlns:ns3="bc07c8d1-5edc-4a6c-96cf-6ac8cbf2ff4a" targetNamespace="http://schemas.microsoft.com/office/2006/metadata/properties" ma:root="true" ma:fieldsID="f4a5f7d2cc850085d75fa625a386a83b" ns1:_="" ns2:_="" ns3:_="">
    <xsd:import namespace="http://schemas.microsoft.com/sharepoint/v3"/>
    <xsd:import namespace="572f3c18-7f43-42c8-8d54-7a8e896bd3bf"/>
    <xsd:import namespace="bc07c8d1-5edc-4a6c-96cf-6ac8cbf2ff4a"/>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3:Template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72f3c18-7f43-42c8-8d54-7a8e896bd3bf"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c07c8d1-5edc-4a6c-96cf-6ac8cbf2ff4a" elementFormDefault="qualified">
    <xsd:import namespace="http://schemas.microsoft.com/office/2006/documentManagement/types"/>
    <xsd:import namespace="http://schemas.microsoft.com/office/infopath/2007/PartnerControls"/>
    <xsd:element name="Template_x0020_Type" ma:index="13" nillable="true" ma:displayName="Template Type" ma:internalName="Template_x0020_Typ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Template_x0020_Type xmlns="bc07c8d1-5edc-4a6c-96cf-6ac8cbf2ff4a">Research Templates (Releases)</Template_x0020_Type>
    <_dlc_DocId xmlns="572f3c18-7f43-42c8-8d54-7a8e896bd3bf">FP4QYYP5WN2Q-57854668-169</_dlc_DocId>
    <_dlc_DocIdUrl xmlns="572f3c18-7f43-42c8-8d54-7a8e896bd3bf">
      <Url>http://intranet.corelogic.asia/MarketTeams/Marketing/_layouts/15/DocIdRedir.aspx?ID=FP4QYYP5WN2Q-57854668-169</Url>
      <Description>FP4QYYP5WN2Q-57854668-169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D85E368-D76D-4C17-BA7A-5F044E1E7A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2f3c18-7f43-42c8-8d54-7a8e896bd3bf"/>
    <ds:schemaRef ds:uri="bc07c8d1-5edc-4a6c-96cf-6ac8cbf2ff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6966E9-0273-4DD3-9D71-51365A79B1CF}">
  <ds:schemaRefs>
    <ds:schemaRef ds:uri="572f3c18-7f43-42c8-8d54-7a8e896bd3bf"/>
    <ds:schemaRef ds:uri="http://schemas.microsoft.com/office/2006/documentManagement/types"/>
    <ds:schemaRef ds:uri="http://schemas.microsoft.com/sharepoint/v3"/>
    <ds:schemaRef ds:uri="http://purl.org/dc/elements/1.1/"/>
    <ds:schemaRef ds:uri="http://schemas.openxmlformats.org/package/2006/metadata/core-properties"/>
    <ds:schemaRef ds:uri="bc07c8d1-5edc-4a6c-96cf-6ac8cbf2ff4a"/>
    <ds:schemaRef ds:uri="http://schemas.microsoft.com/office/infopath/2007/PartnerControls"/>
    <ds:schemaRef ds:uri="http://purl.org/dc/term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09E59272-2028-44ED-AF99-0EB13D651EF7}">
  <ds:schemaRefs>
    <ds:schemaRef ds:uri="http://schemas.microsoft.com/sharepoint/v3/contenttype/forms"/>
  </ds:schemaRefs>
</ds:datastoreItem>
</file>

<file path=customXml/itemProps4.xml><?xml version="1.0" encoding="utf-8"?>
<ds:datastoreItem xmlns:ds="http://schemas.openxmlformats.org/officeDocument/2006/customXml" ds:itemID="{EDDF443D-AC23-499F-BB8A-A7E2A080200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1826</TotalTime>
  <Words>2039</Words>
  <Application>Microsoft Office PowerPoint</Application>
  <PresentationFormat>A4 Paper (210x297 mm)</PresentationFormat>
  <Paragraphs>74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CoreLogic_NZ QV House Price Index_Template</dc:title>
  <dc:creator>Microsoft Office User</dc:creator>
  <cp:lastModifiedBy>Mark Ferguson</cp:lastModifiedBy>
  <cp:revision>167</cp:revision>
  <cp:lastPrinted>2019-10-22T04:42:07Z</cp:lastPrinted>
  <dcterms:created xsi:type="dcterms:W3CDTF">2019-10-14T05:39:09Z</dcterms:created>
  <dcterms:modified xsi:type="dcterms:W3CDTF">2021-03-31T01:41:35Z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0x010100DE14E98A2D300C47970D4324326E14DB</vt:lpwstr>
  </property>
  <property fmtid="{D5CDD505-2E9C-101B-9397-08002B2CF9AE}" pid="3" name="_dlc_DocIdItemGuid">
    <vt:lpwstr>9f339fab-c3eb-4c54-8ecf-f1aa371b04bd</vt:lpwstr>
  </property>
</Properties>
</file>